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9" r:id="rId4"/>
    <p:sldMasterId id="2147484231" r:id="rId5"/>
  </p:sldMasterIdLst>
  <p:notesMasterIdLst>
    <p:notesMasterId r:id="rId9"/>
  </p:notesMasterIdLst>
  <p:handoutMasterIdLst>
    <p:handoutMasterId r:id="rId10"/>
  </p:handoutMasterIdLst>
  <p:sldIdLst>
    <p:sldId id="834" r:id="rId6"/>
    <p:sldId id="835" r:id="rId7"/>
    <p:sldId id="827" r:id="rId8"/>
  </p:sldIdLst>
  <p:sldSz cx="12192000" cy="6858000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05" userDrawn="1">
          <p15:clr>
            <a:srgbClr val="A4A3A4"/>
          </p15:clr>
        </p15:guide>
        <p15:guide id="2" orient="horz" pos="3523" userDrawn="1">
          <p15:clr>
            <a:srgbClr val="A4A3A4"/>
          </p15:clr>
        </p15:guide>
        <p15:guide id="3" orient="horz" pos="3068" userDrawn="1">
          <p15:clr>
            <a:srgbClr val="A4A3A4"/>
          </p15:clr>
        </p15:guide>
        <p15:guide id="4" orient="horz" pos="2435" userDrawn="1">
          <p15:clr>
            <a:srgbClr val="A4A3A4"/>
          </p15:clr>
        </p15:guide>
        <p15:guide id="5" pos="2569" userDrawn="1">
          <p15:clr>
            <a:srgbClr val="A4A3A4"/>
          </p15:clr>
        </p15:guide>
        <p15:guide id="6" pos="2145" userDrawn="1">
          <p15:clr>
            <a:srgbClr val="A4A3A4"/>
          </p15:clr>
        </p15:guide>
        <p15:guide id="7" pos="10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4040"/>
    <a:srgbClr val="5E3423"/>
    <a:srgbClr val="DC291E"/>
    <a:srgbClr val="009999"/>
    <a:srgbClr val="FF7900"/>
    <a:srgbClr val="CC006A"/>
    <a:srgbClr val="6D4684"/>
    <a:srgbClr val="808080"/>
    <a:srgbClr val="004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A86225-3118-42F8-8188-BD0C8C62AC7A}" v="32" dt="2025-01-21T01:26:33.1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114"/>
      </p:cViewPr>
      <p:guideLst>
        <p:guide orient="horz" pos="2705"/>
        <p:guide orient="horz" pos="3523"/>
        <p:guide orient="horz" pos="3068"/>
        <p:guide orient="horz" pos="2435"/>
        <p:guide pos="2569"/>
        <p:guide pos="2145"/>
        <p:guide pos="105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102" charset="-128"/>
              </a:defRPr>
            </a:lvl1pPr>
          </a:lstStyle>
          <a:p>
            <a:pPr>
              <a:defRPr/>
            </a:pPr>
            <a:fld id="{47BCFBF4-4264-452E-9333-28523CDB1BBE}" type="datetime1">
              <a:rPr lang="en-US"/>
              <a:pPr>
                <a:defRPr/>
              </a:pPr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102" charset="-128"/>
              </a:defRPr>
            </a:lvl1pPr>
          </a:lstStyle>
          <a:p>
            <a:pPr>
              <a:defRPr/>
            </a:pPr>
            <a:fld id="{135951B2-002E-42DC-A101-344BED09E943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45964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2" charset="0"/>
                <a:ea typeface="ＭＳ Ｐゴシック" pitchFamily="-102" charset="-128"/>
                <a:cs typeface="Arial" charset="0"/>
              </a:defRPr>
            </a:lvl1pPr>
          </a:lstStyle>
          <a:p>
            <a:pPr>
              <a:defRPr/>
            </a:pPr>
            <a:fld id="{D59BB3D3-2D96-4084-87B2-1ED3C908DFF1}" type="datetime1">
              <a:rPr lang="en-GB"/>
              <a:pPr>
                <a:defRPr/>
              </a:pPr>
              <a:t>04/02/2025</a:t>
            </a:fld>
            <a:endParaRPr lang="en-GB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en-GB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2" charset="0"/>
                <a:ea typeface="ＭＳ Ｐゴシック" pitchFamily="-102" charset="-128"/>
                <a:cs typeface="Arial" charset="0"/>
              </a:defRPr>
            </a:lvl1pPr>
          </a:lstStyle>
          <a:p>
            <a:pPr>
              <a:defRPr/>
            </a:pPr>
            <a:fld id="{2EF658D3-7729-4D0B-8AD3-1756A785B1C8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0963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F658D3-7729-4D0B-8AD3-1756A785B1C8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58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F658D3-7729-4D0B-8AD3-1756A785B1C8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270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C161502-79BD-C9F7-E381-F1FFB02DB418}"/>
              </a:ext>
            </a:extLst>
          </p:cNvPr>
          <p:cNvSpPr/>
          <p:nvPr userDrawn="1"/>
        </p:nvSpPr>
        <p:spPr>
          <a:xfrm>
            <a:off x="6096000" y="1041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atin typeface="Arial" panose="020B060402020202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25A1B8-3C58-D943-0F35-62A84D8F70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B1728F-50B3-7BEB-5B30-9985DCC6F1C9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F40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atin typeface="Arial" panose="020B0604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7A313F5-9151-D5A4-E922-EC31747DF3B8}"/>
              </a:ext>
            </a:extLst>
          </p:cNvPr>
          <p:cNvGrpSpPr/>
          <p:nvPr userDrawn="1"/>
        </p:nvGrpSpPr>
        <p:grpSpPr>
          <a:xfrm>
            <a:off x="6761018" y="2513130"/>
            <a:ext cx="4890981" cy="1831741"/>
            <a:chOff x="6761018" y="1927173"/>
            <a:chExt cx="4890981" cy="1831741"/>
          </a:xfrm>
        </p:grpSpPr>
        <p:pic>
          <p:nvPicPr>
            <p:cNvPr id="8" name="Picture 7" descr="A black text with a white background&#10;&#10;Description automatically generated">
              <a:extLst>
                <a:ext uri="{FF2B5EF4-FFF2-40B4-BE49-F238E27FC236}">
                  <a16:creationId xmlns:a16="http://schemas.microsoft.com/office/drawing/2014/main" id="{BCBB9446-9FFC-1317-AFB5-2D1154E6BB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7950" y="1927173"/>
              <a:ext cx="4508269" cy="777979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E0F6284-86CA-9446-7F9B-E44E3A6D0BC7}"/>
                </a:ext>
              </a:extLst>
            </p:cNvPr>
            <p:cNvSpPr txBox="1"/>
            <p:nvPr/>
          </p:nvSpPr>
          <p:spPr>
            <a:xfrm>
              <a:off x="6761018" y="3174139"/>
              <a:ext cx="489098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3200" b="1">
                  <a:latin typeface="Red Hat Display" panose="02010303040201060303" pitchFamily="2" charset="0"/>
                  <a:ea typeface="Red Hat Display" panose="02010303040201060303" pitchFamily="2" charset="0"/>
                  <a:cs typeface="Red Hat Display" panose="02010303040201060303" pitchFamily="2" charset="0"/>
                </a:rPr>
                <a:t>Anywhere. Everywhere.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A87A40B-25FA-4BAB-2236-9A35A7B5D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4321696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45045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07368" y="6513414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5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359400" y="1340768"/>
            <a:ext cx="11473200" cy="4786984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  <a:lvl2pPr>
              <a:defRPr sz="2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4pPr>
            <a:lvl5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402516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Column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07368" y="6513414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BE21A6-BA90-B712-9874-D7E37E616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1412776"/>
            <a:ext cx="11425232" cy="476418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08558043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360000" y="1340768"/>
            <a:ext cx="5321517" cy="4786984"/>
          </a:xfrm>
          <a:prstGeom prst="rect">
            <a:avLst/>
          </a:prstGeo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»"/>
              <a:tabLst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ext Placeholder 19"/>
          <p:cNvSpPr>
            <a:spLocks noGrp="1"/>
          </p:cNvSpPr>
          <p:nvPr>
            <p:ph type="body" sz="quarter" idx="15"/>
          </p:nvPr>
        </p:nvSpPr>
        <p:spPr>
          <a:xfrm>
            <a:off x="6260883" y="1340768"/>
            <a:ext cx="5321517" cy="4786984"/>
          </a:xfrm>
          <a:prstGeom prst="rect">
            <a:avLst/>
          </a:prstGeo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»"/>
              <a:tabLst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360000" y="6511869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2A0F71-A537-C19A-C4CB-A5D558D3E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988924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E26738B-B97C-12D0-0F4B-ED0335BB2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E879E6-69CA-16C2-174A-6054B3D38EE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360000" y="6511869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086550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6990A5-588B-F4A1-4065-57231F06D44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404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Picture 3" descr="A white v on a red background&#10;&#10;Description automatically generated">
            <a:extLst>
              <a:ext uri="{FF2B5EF4-FFF2-40B4-BE49-F238E27FC236}">
                <a16:creationId xmlns:a16="http://schemas.microsoft.com/office/drawing/2014/main" id="{87023DB5-799B-7220-6D78-D43FD8DAC4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5956863-D5A7-D766-DB5D-CC2E30088EA3}"/>
              </a:ext>
            </a:extLst>
          </p:cNvPr>
          <p:cNvSpPr txBox="1"/>
          <p:nvPr userDrawn="1"/>
        </p:nvSpPr>
        <p:spPr>
          <a:xfrm>
            <a:off x="7896200" y="2967916"/>
            <a:ext cx="4295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800" b="1">
                <a:solidFill>
                  <a:schemeClr val="bg1"/>
                </a:solidFill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3276067532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1108753-E6C5-87D0-FE7A-80555FA22A1B}"/>
              </a:ext>
            </a:extLst>
          </p:cNvPr>
          <p:cNvSpPr/>
          <p:nvPr userDrawn="1"/>
        </p:nvSpPr>
        <p:spPr>
          <a:xfrm>
            <a:off x="6084000" y="0"/>
            <a:ext cx="6120000" cy="460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196E22-AB63-5B22-0119-05400124ADDC}"/>
              </a:ext>
            </a:extLst>
          </p:cNvPr>
          <p:cNvSpPr/>
          <p:nvPr userDrawn="1"/>
        </p:nvSpPr>
        <p:spPr>
          <a:xfrm flipV="1">
            <a:off x="6083999" y="4591975"/>
            <a:ext cx="3852000" cy="226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9DD050-F40F-791C-3DB9-570361686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711" y="898800"/>
            <a:ext cx="5760640" cy="1080000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DDA72-6649-BB65-0928-F30277890C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2780928"/>
            <a:ext cx="5684440" cy="3960440"/>
          </a:xfrm>
        </p:spPr>
        <p:txBody>
          <a:bodyPr/>
          <a:lstStyle>
            <a:lvl1pPr marL="0" indent="0">
              <a:buFontTx/>
              <a:buNone/>
              <a:defRPr sz="2000" b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0"/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pic>
        <p:nvPicPr>
          <p:cNvPr id="14" name="Picture 13" descr="A white v on a red background&#10;&#10;Description automatically generated">
            <a:extLst>
              <a:ext uri="{FF2B5EF4-FFF2-40B4-BE49-F238E27FC236}">
                <a16:creationId xmlns:a16="http://schemas.microsoft.com/office/drawing/2014/main" id="{CE0F0A2F-5F90-84C0-0977-8886EC3B5B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7625" y="4591975"/>
            <a:ext cx="2268000" cy="226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ABD5B58-EA84-B2A2-DC31-6150ACD820F4}"/>
              </a:ext>
            </a:extLst>
          </p:cNvPr>
          <p:cNvSpPr txBox="1">
            <a:spLocks/>
          </p:cNvSpPr>
          <p:nvPr userDrawn="1"/>
        </p:nvSpPr>
        <p:spPr>
          <a:xfrm>
            <a:off x="0" y="1978800"/>
            <a:ext cx="6056791" cy="730120"/>
          </a:xfrm>
          <a:prstGeom prst="rect">
            <a:avLst/>
          </a:prstGeom>
          <a:solidFill>
            <a:srgbClr val="FF4040"/>
          </a:solidFill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FF0000"/>
                </a:solidFill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defRPr>
            </a:lvl1pPr>
          </a:lstStyle>
          <a:p>
            <a:pPr marL="360000" fontAlgn="auto">
              <a:spcAft>
                <a:spcPts val="0"/>
              </a:spcAft>
            </a:pPr>
            <a:endParaRPr lang="it-IT" sz="2400" b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215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2D8FF-83DC-2BAF-093C-9D0866EDA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640" y="116632"/>
            <a:ext cx="8640960" cy="70996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40743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76D2317-9F66-8B1A-BEB2-583887A71873}"/>
              </a:ext>
            </a:extLst>
          </p:cNvPr>
          <p:cNvSpPr/>
          <p:nvPr userDrawn="1"/>
        </p:nvSpPr>
        <p:spPr>
          <a:xfrm>
            <a:off x="0" y="927837"/>
            <a:ext cx="12192000" cy="72000"/>
          </a:xfrm>
          <a:prstGeom prst="rect">
            <a:avLst/>
          </a:prstGeom>
          <a:solidFill>
            <a:srgbClr val="FF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00" y="6427280"/>
            <a:ext cx="2844800" cy="19613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700">
                <a:solidFill>
                  <a:srgbClr val="808080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12" name="Footer Placeholder 4"/>
          <p:cNvSpPr txBox="1">
            <a:spLocks/>
          </p:cNvSpPr>
          <p:nvPr userDrawn="1"/>
        </p:nvSpPr>
        <p:spPr>
          <a:xfrm>
            <a:off x="0" y="4872601"/>
            <a:ext cx="3237531" cy="270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600">
                <a:solidFill>
                  <a:schemeClr val="tx1">
                    <a:lumMod val="50000"/>
                    <a:lumOff val="50000"/>
                  </a:schemeClr>
                </a:solidFill>
                <a:latin typeface="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"/>
              <a:ea typeface="+mn-ea"/>
              <a:cs typeface="+mn-cs"/>
            </a:endParaRPr>
          </a:p>
        </p:txBody>
      </p:sp>
      <p:pic>
        <p:nvPicPr>
          <p:cNvPr id="7" name="Picture 6" descr="A white v on a red background&#10;&#10;Description automatically generated">
            <a:extLst>
              <a:ext uri="{FF2B5EF4-FFF2-40B4-BE49-F238E27FC236}">
                <a16:creationId xmlns:a16="http://schemas.microsoft.com/office/drawing/2014/main" id="{384EE27D-1AE3-46C7-0EE2-D84F55BCD632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92163" y="0"/>
            <a:ext cx="999837" cy="999837"/>
          </a:xfrm>
          <a:prstGeom prst="rect">
            <a:avLst/>
          </a:prstGeom>
        </p:spPr>
      </p:pic>
      <p:pic>
        <p:nvPicPr>
          <p:cNvPr id="9" name="Picture 8" descr="A black text with a arrow&#10;&#10;Description automatically generated">
            <a:extLst>
              <a:ext uri="{FF2B5EF4-FFF2-40B4-BE49-F238E27FC236}">
                <a16:creationId xmlns:a16="http://schemas.microsoft.com/office/drawing/2014/main" id="{A3D76356-F8C4-2881-7A24-E88B4AA6EB6E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57" y="360000"/>
            <a:ext cx="208639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864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7" r:id="rId1"/>
    <p:sldLayoutId id="2147484220" r:id="rId2"/>
    <p:sldLayoutId id="2147484229" r:id="rId3"/>
    <p:sldLayoutId id="2147484221" r:id="rId4"/>
    <p:sldLayoutId id="2147484222" r:id="rId5"/>
    <p:sldLayoutId id="2147484223" r:id="rId6"/>
  </p:sldLayoutIdLst>
  <p:transition>
    <p:zoom/>
  </p:transition>
  <p:hf hdr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1"/>
          </a:solidFill>
          <a:latin typeface="Verdana"/>
          <a:ea typeface="ＭＳ Ｐゴシック" charset="0"/>
          <a:cs typeface="Verdana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595959"/>
          </a:solidFill>
          <a:latin typeface="Verdana"/>
          <a:ea typeface="ＭＳ Ｐゴシック" charset="0"/>
          <a:cs typeface="Verdana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4D87B6-1DD1-FAEA-DBC0-DEC84D09A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557" y="980728"/>
            <a:ext cx="5734443" cy="709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C0CF5A-7FB6-5EA5-C6D6-0005F63F4F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5257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pic>
        <p:nvPicPr>
          <p:cNvPr id="11" name="Picture 10" descr="A black text with a arrow&#10;&#10;Description automatically generated">
            <a:extLst>
              <a:ext uri="{FF2B5EF4-FFF2-40B4-BE49-F238E27FC236}">
                <a16:creationId xmlns:a16="http://schemas.microsoft.com/office/drawing/2014/main" id="{817D9C82-2980-6C3B-13BC-5E3AADA69D3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57" y="360000"/>
            <a:ext cx="208639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39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2" r:id="rId1"/>
    <p:sldLayoutId id="214748423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Arial" panose="020B0604020202020204" pitchFamily="34" charset="0"/>
          <a:ea typeface="Noto Sans" panose="020B0502040504020204" pitchFamily="34" charset="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C79A9-AB87-5A5D-1DB3-2A3FE3026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Sync &amp; Charge </a:t>
            </a:r>
            <a:br>
              <a:rPr lang="en-US" sz="2800" b="1" dirty="0">
                <a:latin typeface="Arial" pitchFamily="34" charset="0"/>
                <a:cs typeface="Arial" pitchFamily="34" charset="0"/>
              </a:rPr>
            </a:br>
            <a:r>
              <a:rPr lang="en-US" sz="2800" b="1" dirty="0">
                <a:latin typeface="Arial" pitchFamily="34" charset="0"/>
                <a:cs typeface="Arial" pitchFamily="34" charset="0"/>
              </a:rPr>
              <a:t>USB-C to USB-C Cable 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75C0D1-570C-D289-C728-5F33DE1568C8}"/>
              </a:ext>
            </a:extLst>
          </p:cNvPr>
          <p:cNvSpPr txBox="1"/>
          <p:nvPr/>
        </p:nvSpPr>
        <p:spPr>
          <a:xfrm>
            <a:off x="0" y="200161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0" fontAlgn="auto">
              <a:spcAft>
                <a:spcPts val="0"/>
              </a:spcAft>
            </a:pPr>
            <a:r>
              <a:rPr lang="it-IT" sz="1800" b="0" dirty="0">
                <a:solidFill>
                  <a:schemeClr val="bg1"/>
                </a:solidFill>
              </a:rPr>
              <a:t>PN: 31847</a:t>
            </a:r>
          </a:p>
        </p:txBody>
      </p:sp>
      <p:sp>
        <p:nvSpPr>
          <p:cNvPr id="16" name="Content Placeholder 6">
            <a:extLst>
              <a:ext uri="{FF2B5EF4-FFF2-40B4-BE49-F238E27FC236}">
                <a16:creationId xmlns:a16="http://schemas.microsoft.com/office/drawing/2014/main" id="{C2AD2FC2-D0D8-1A74-F323-A0E8E8EE46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2732374"/>
            <a:ext cx="5684440" cy="400747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altLang="en-US" sz="1100" b="1" dirty="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Description</a:t>
            </a:r>
          </a:p>
          <a:p>
            <a:pPr rtl="0" fontAlgn="base">
              <a:lnSpc>
                <a:spcPct val="120000"/>
              </a:lnSpc>
              <a:spcBef>
                <a:spcPts val="0"/>
              </a:spcBef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Power up your devices and productivity with Verbatim’s Sync &amp; Charge 240W USB-C to USB-C USB4 Cable. Designed to meet the demands of high-performance devices, this cable combines industry-leading charging power, lightning-fast data transfer, and superior durability.</a:t>
            </a:r>
          </a:p>
          <a:p>
            <a:pPr rtl="0" fontAlgn="base">
              <a:lnSpc>
                <a:spcPct val="120000"/>
              </a:lnSpc>
              <a:spcBef>
                <a:spcPts val="0"/>
              </a:spcBef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Key Features:</a:t>
            </a:r>
          </a:p>
          <a:p>
            <a:pPr marL="351450" indent="-171450" rtl="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240W Power Delivery (PD 3.1): Charge laptops, gaming systems, and power-hungry devices faster than ever, ensuring maximum efficiency.</a:t>
            </a:r>
          </a:p>
          <a:p>
            <a:pPr marL="351450" indent="-171450" rtl="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40Gbps Data Transfer: Transfer large files, 4K/8K videos, and more in seconds with cutting-edge USB4 technology.</a:t>
            </a:r>
          </a:p>
          <a:p>
            <a:pPr marL="351450" indent="-171450" rtl="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Aramid Fiber Construction: Reinforced for exceptional strength and longevity, standing up to everyday wear and tear.</a:t>
            </a:r>
          </a:p>
          <a:p>
            <a:pPr marL="351450" indent="-171450" rtl="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Universal Compatibility: Perfect for the latest USB-C devices, including laptops, smartphones, external drives, and high-resolution monitors.</a:t>
            </a:r>
          </a:p>
          <a:p>
            <a:pPr marL="351450" indent="-171450" rtl="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Passed 30,000 Bend Test: Built to withstand rigorous daily use while maintaining peak performance.</a:t>
            </a:r>
          </a:p>
          <a:p>
            <a:pPr marL="351450" indent="-171450" rtl="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Future-Ready Performance: USB4 ensures you’re equipped for the next generation of connectivity, supporting Thunderbolt 3/4 devices.</a:t>
            </a:r>
          </a:p>
          <a:p>
            <a:pPr algn="l" rtl="0" fontAlgn="base">
              <a:lnSpc>
                <a:spcPct val="120000"/>
              </a:lnSpc>
              <a:spcBef>
                <a:spcPts val="0"/>
              </a:spcBef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Elevate your connectivity game with Verbatim’s Sync &amp; Charge 240W USB-C to USB-C USB4 Cable – the perfect blend of power, speed, and reliability. Whether charging, transferring, or streaming, this cable delivers top-tier performance to keep you ahead of the curve.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B8E01C-53A0-FCE1-B509-D19E0671E6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44440" y="-291421"/>
            <a:ext cx="4879201" cy="4879201"/>
          </a:xfrm>
          <a:prstGeom prst="rect">
            <a:avLst/>
          </a:prstGeom>
        </p:spPr>
      </p:pic>
      <p:pic>
        <p:nvPicPr>
          <p:cNvPr id="9" name="Picture 8" descr="A cell phone and a computer on a table&#10;&#10;Description automatically generated">
            <a:extLst>
              <a:ext uri="{FF2B5EF4-FFF2-40B4-BE49-F238E27FC236}">
                <a16:creationId xmlns:a16="http://schemas.microsoft.com/office/drawing/2014/main" id="{CC518FBC-F4BE-B5AA-6C99-B3D48E9063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4601069"/>
            <a:ext cx="3838575" cy="2247406"/>
          </a:xfrm>
          <a:prstGeom prst="rect">
            <a:avLst/>
          </a:prstGeom>
        </p:spPr>
      </p:pic>
      <p:pic>
        <p:nvPicPr>
          <p:cNvPr id="4" name="Picture 3" descr="A red and white sign with text&#10;&#10;Description automatically generated">
            <a:extLst>
              <a:ext uri="{FF2B5EF4-FFF2-40B4-BE49-F238E27FC236}">
                <a16:creationId xmlns:a16="http://schemas.microsoft.com/office/drawing/2014/main" id="{1FE241E4-28B5-4E11-084F-AD53F0C7D7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08575" y="3410648"/>
            <a:ext cx="1224000" cy="1224000"/>
          </a:xfrm>
          <a:prstGeom prst="rect">
            <a:avLst/>
          </a:prstGeom>
        </p:spPr>
      </p:pic>
      <p:pic>
        <p:nvPicPr>
          <p:cNvPr id="8" name="Picture 7" descr="A white square with red and black logo&#10;&#10;Description automatically generated">
            <a:extLst>
              <a:ext uri="{FF2B5EF4-FFF2-40B4-BE49-F238E27FC236}">
                <a16:creationId xmlns:a16="http://schemas.microsoft.com/office/drawing/2014/main" id="{4FACA4A2-624F-0EC2-B2DB-13A63A4D19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08575" y="1234870"/>
            <a:ext cx="1224000" cy="1224000"/>
          </a:xfrm>
          <a:prstGeom prst="rect">
            <a:avLst/>
          </a:prstGeom>
        </p:spPr>
      </p:pic>
      <p:pic>
        <p:nvPicPr>
          <p:cNvPr id="11" name="Picture 10" descr="A red and white sign with a black background&#10;&#10;Description automatically generated">
            <a:extLst>
              <a:ext uri="{FF2B5EF4-FFF2-40B4-BE49-F238E27FC236}">
                <a16:creationId xmlns:a16="http://schemas.microsoft.com/office/drawing/2014/main" id="{C4A6BDF2-470A-8733-BFBC-E54BCA9937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08575" y="2322759"/>
            <a:ext cx="1224000" cy="1224000"/>
          </a:xfrm>
          <a:prstGeom prst="rect">
            <a:avLst/>
          </a:prstGeom>
        </p:spPr>
      </p:pic>
      <p:pic>
        <p:nvPicPr>
          <p:cNvPr id="13" name="Picture 12" descr="A white square with red text and a black background&#10;&#10;Description automatically generated">
            <a:extLst>
              <a:ext uri="{FF2B5EF4-FFF2-40B4-BE49-F238E27FC236}">
                <a16:creationId xmlns:a16="http://schemas.microsoft.com/office/drawing/2014/main" id="{871F1544-4199-5E39-A4A3-7304432450E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08575" y="146981"/>
            <a:ext cx="1224000" cy="12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97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A0EA95A-969B-2198-2BE4-4D063E3C9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0" y="-1"/>
            <a:ext cx="8153400" cy="1080000"/>
          </a:xfrm>
        </p:spPr>
        <p:txBody>
          <a:bodyPr lIns="91440" tIns="45720" rIns="91440" bIns="45720" anchor="ctr"/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Sync &amp; Charge USB-C to USB-C Cable</a:t>
            </a:r>
            <a:endParaRPr lang="it-IT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D7A579-C5D8-3CF0-E052-5AA042BA68EF}"/>
              </a:ext>
            </a:extLst>
          </p:cNvPr>
          <p:cNvSpPr txBox="1"/>
          <p:nvPr/>
        </p:nvSpPr>
        <p:spPr>
          <a:xfrm>
            <a:off x="0" y="1080000"/>
            <a:ext cx="113734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0" fontAlgn="auto">
              <a:spcAft>
                <a:spcPts val="0"/>
              </a:spcAft>
            </a:pPr>
            <a:r>
              <a:rPr lang="it-IT" sz="1800" b="0" dirty="0"/>
              <a:t>PN: 31847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3627CDC-49F2-0BDA-5191-C96F086306F9}"/>
              </a:ext>
            </a:extLst>
          </p:cNvPr>
          <p:cNvSpPr txBox="1">
            <a:spLocks/>
          </p:cNvSpPr>
          <p:nvPr/>
        </p:nvSpPr>
        <p:spPr bwMode="auto">
          <a:xfrm>
            <a:off x="370810" y="4364722"/>
            <a:ext cx="3600000" cy="1254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Languages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Front of pack: English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Back of pack: English, French, German, Dutch, Italian, Spanish, Portuguese, Polish, Russian, Czech, Hungarian, Serbian, Croatian, Traditional Chinese, Simplified Chinese, Korean, Japanese</a:t>
            </a:r>
          </a:p>
        </p:txBody>
      </p:sp>
      <p:graphicFrame>
        <p:nvGraphicFramePr>
          <p:cNvPr id="17" name="Table 15">
            <a:extLst>
              <a:ext uri="{FF2B5EF4-FFF2-40B4-BE49-F238E27FC236}">
                <a16:creationId xmlns:a16="http://schemas.microsoft.com/office/drawing/2014/main" id="{225DE87A-BFF7-5CBB-14B1-A3E8990D61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679082"/>
              </p:ext>
            </p:extLst>
          </p:nvPr>
        </p:nvGraphicFramePr>
        <p:xfrm>
          <a:off x="5333196" y="5533142"/>
          <a:ext cx="5775992" cy="74702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56879">
                  <a:extLst>
                    <a:ext uri="{9D8B030D-6E8A-4147-A177-3AD203B41FA5}">
                      <a16:colId xmlns:a16="http://schemas.microsoft.com/office/drawing/2014/main" val="840661436"/>
                    </a:ext>
                  </a:extLst>
                </a:gridCol>
                <a:gridCol w="1880115">
                  <a:extLst>
                    <a:ext uri="{9D8B030D-6E8A-4147-A177-3AD203B41FA5}">
                      <a16:colId xmlns:a16="http://schemas.microsoft.com/office/drawing/2014/main" val="337369872"/>
                    </a:ext>
                  </a:extLst>
                </a:gridCol>
                <a:gridCol w="2038998">
                  <a:extLst>
                    <a:ext uri="{9D8B030D-6E8A-4147-A177-3AD203B41FA5}">
                      <a16:colId xmlns:a16="http://schemas.microsoft.com/office/drawing/2014/main" val="2548228779"/>
                    </a:ext>
                  </a:extLst>
                </a:gridCol>
              </a:tblGrid>
              <a:tr h="398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b="1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</a:rPr>
                        <a:t>PN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HK" sz="1100" b="1" i="0" u="none" strike="noStrike" kern="1200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Charging Power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1" i="0" u="none" strike="noStrike" kern="120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Data Transfer</a:t>
                      </a:r>
                      <a:endParaRPr lang="it-IT" sz="1100" b="1" i="0" u="none" strike="noStrike" kern="1200" dirty="0">
                        <a:solidFill>
                          <a:srgbClr val="FFFFFF"/>
                        </a:solidFill>
                        <a:effectLst/>
                        <a:highlight>
                          <a:srgbClr val="FF4040"/>
                        </a:highlight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4986480"/>
                  </a:ext>
                </a:extLst>
              </a:tr>
              <a:tr h="3482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31847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Up to 240W PD 3.1</a:t>
                      </a:r>
                      <a:endParaRPr lang="it-IT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40Gbps</a:t>
                      </a:r>
                      <a:endParaRPr lang="en-US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725" marR="9725" marT="9725" marB="0" anchor="ctr"/>
                </a:tc>
                <a:extLst>
                  <a:ext uri="{0D108BD9-81ED-4DB2-BD59-A6C34878D82A}">
                    <a16:rowId xmlns:a16="http://schemas.microsoft.com/office/drawing/2014/main" val="3621607853"/>
                  </a:ext>
                </a:extLst>
              </a:tr>
            </a:tbl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5B1546-59B9-2B8B-AC2A-445FC5A915D7}"/>
              </a:ext>
            </a:extLst>
          </p:cNvPr>
          <p:cNvSpPr txBox="1">
            <a:spLocks/>
          </p:cNvSpPr>
          <p:nvPr/>
        </p:nvSpPr>
        <p:spPr bwMode="auto">
          <a:xfrm>
            <a:off x="370811" y="1492227"/>
            <a:ext cx="3600000" cy="2894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Specifications 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Connectors: USB-C</a:t>
            </a:r>
            <a:r>
              <a:rPr lang="en-US" altLang="en-US" sz="1100" baseline="300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®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to USB-C</a:t>
            </a:r>
            <a:r>
              <a:rPr lang="en-US" altLang="en-US" sz="1100" baseline="300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®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Length: 120cm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Diameter: 5.1mm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Materials: </a:t>
            </a:r>
            <a:r>
              <a:rPr lang="en-US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Aluminium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nylon, TPE, *</a:t>
            </a:r>
            <a:r>
              <a:rPr lang="en-US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DuPont</a:t>
            </a:r>
            <a:r>
              <a:rPr lang="en-US" altLang="en-US" sz="1100" baseline="300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TM</a:t>
            </a:r>
            <a:r>
              <a:rPr lang="en-US" altLang="en-US" sz="1100" baseline="300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Kevlar</a:t>
            </a:r>
            <a:r>
              <a:rPr lang="en-US" altLang="en-US" sz="1100" baseline="300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®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inner </a:t>
            </a:r>
            <a:r>
              <a:rPr lang="en-US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fibres</a:t>
            </a:r>
            <a:endParaRPr lang="en-US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Data Transfer Speed: Up to 40Gbps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Max Power Output: 240W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Charging Standards: PD 3.1</a:t>
            </a:r>
            <a:endParaRPr lang="en-US" altLang="en-US" sz="1100" baseline="300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en-US" sz="8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* </a:t>
            </a:r>
            <a:r>
              <a:rPr lang="en-US" altLang="en-US" sz="8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DuPontTM</a:t>
            </a:r>
            <a:r>
              <a:rPr lang="en-US" altLang="en-US" sz="8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and Kevlar® are trademarks or registered trademarks of affiliates of DuPont de Nemours, Inc.</a:t>
            </a:r>
          </a:p>
          <a:p>
            <a:pPr>
              <a:spcBef>
                <a:spcPct val="20000"/>
              </a:spcBef>
            </a:pPr>
            <a:endParaRPr lang="en-GB" altLang="en-US" sz="8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Pack Contents 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Verbatim USB-C to USB-C USB4 cable 120cm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Quick Start Guide</a:t>
            </a:r>
          </a:p>
          <a:p>
            <a:pPr>
              <a:spcBef>
                <a:spcPct val="20000"/>
              </a:spcBef>
            </a:pPr>
            <a:endParaRPr lang="en-GB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endParaRPr lang="en-GB" altLang="en-US" sz="1100" b="1" dirty="0">
              <a:latin typeface="Arial" panose="020B0604020202020204" pitchFamily="34" charset="0"/>
              <a:ea typeface="Red Hat Display" panose="02010303040201060303" pitchFamily="2" charset="0"/>
              <a:cs typeface="Arial" panose="020B0604020202020204" pitchFamily="34" charset="0"/>
            </a:endParaRPr>
          </a:p>
        </p:txBody>
      </p:sp>
      <p:pic>
        <p:nvPicPr>
          <p:cNvPr id="9" name="Picture 8" descr="A black cable on a wood surface&#10;&#10;Description automatically generated">
            <a:extLst>
              <a:ext uri="{FF2B5EF4-FFF2-40B4-BE49-F238E27FC236}">
                <a16:creationId xmlns:a16="http://schemas.microsoft.com/office/drawing/2014/main" id="{1EF07D8E-3728-C431-01EB-FA2EA9429F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3196" y="1449332"/>
            <a:ext cx="5753100" cy="3835400"/>
          </a:xfrm>
          <a:prstGeom prst="rect">
            <a:avLst/>
          </a:prstGeom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9782911-9794-201A-4745-FB43050649B4}"/>
              </a:ext>
            </a:extLst>
          </p:cNvPr>
          <p:cNvSpPr txBox="1">
            <a:spLocks/>
          </p:cNvSpPr>
          <p:nvPr/>
        </p:nvSpPr>
        <p:spPr bwMode="auto">
          <a:xfrm>
            <a:off x="370810" y="5533142"/>
            <a:ext cx="3600000" cy="1135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Quick Installation Languages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English, German, French, Traditional Chinese + Technical support text in English, French, German , Dutch, Italian, Spanish, Portuguese, Polish, Russian, Czech, Hungarian, Serbian, Croatian, Traditional Chinese, Simplified Chinese, Korean, Japanese</a:t>
            </a:r>
          </a:p>
        </p:txBody>
      </p:sp>
    </p:spTree>
    <p:extLst>
      <p:ext uri="{BB962C8B-B14F-4D97-AF65-F5344CB8AC3E}">
        <p14:creationId xmlns:p14="http://schemas.microsoft.com/office/powerpoint/2010/main" val="3530572604"/>
      </p:ext>
    </p:extLst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5F3D143-CAD1-45F1-971D-8CF723D10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160450" cy="1080000"/>
          </a:xfrm>
          <a:prstGeom prst="rect">
            <a:avLst/>
          </a:prstGeom>
        </p:spPr>
        <p:txBody>
          <a:bodyPr lIns="91440" tIns="45720" rIns="91440" bIns="45720" anchor="ctr"/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Sync &amp; Charge USB-C to USB-C Cable </a:t>
            </a:r>
            <a:endParaRPr lang="en-GB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B1706E-6C84-48F4-BDE3-56907D76D5D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407368" y="6505099"/>
            <a:ext cx="2844800" cy="196131"/>
          </a:xfrm>
        </p:spPr>
        <p:txBody>
          <a:bodyPr/>
          <a:lstStyle/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51F011C-6D9D-8B92-DB05-EE6B91B6F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442616"/>
              </p:ext>
            </p:extLst>
          </p:nvPr>
        </p:nvGraphicFramePr>
        <p:xfrm>
          <a:off x="407368" y="1381125"/>
          <a:ext cx="11305253" cy="62897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40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9675">
                  <a:extLst>
                    <a:ext uri="{9D8B030D-6E8A-4147-A177-3AD203B41FA5}">
                      <a16:colId xmlns:a16="http://schemas.microsoft.com/office/drawing/2014/main" val="2274960938"/>
                    </a:ext>
                  </a:extLst>
                </a:gridCol>
                <a:gridCol w="1724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75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2254">
                <a:tc>
                  <a:txBody>
                    <a:bodyPr/>
                    <a:lstStyle/>
                    <a:p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Reorder No.</a:t>
                      </a:r>
                    </a:p>
                  </a:txBody>
                  <a:tcPr marL="91445" marR="91445" marT="45723" marB="4572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Description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Tariff Code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Barcode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EAN-128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EAN-14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7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31847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Verbatim Sync &amp; Charge Cable USB-C to USB-C 240W 40 Gbps120 cm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85444290</a:t>
                      </a:r>
                      <a:endParaRPr lang="en-HK" sz="1100" b="0" i="0" u="none" strike="noStrike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023942318477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(02)00023942318477(37)10(91)847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(02)00023942318477(37)40(91)847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20023942318471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50023942318472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15">
            <a:extLst>
              <a:ext uri="{FF2B5EF4-FFF2-40B4-BE49-F238E27FC236}">
                <a16:creationId xmlns:a16="http://schemas.microsoft.com/office/drawing/2014/main" id="{30EF97D8-ECF7-BC9D-6D77-F49B8F582A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8034486"/>
              </p:ext>
            </p:extLst>
          </p:nvPr>
        </p:nvGraphicFramePr>
        <p:xfrm>
          <a:off x="407368" y="2620252"/>
          <a:ext cx="6212507" cy="299521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612182">
                  <a:extLst>
                    <a:ext uri="{9D8B030D-6E8A-4147-A177-3AD203B41FA5}">
                      <a16:colId xmlns:a16="http://schemas.microsoft.com/office/drawing/2014/main" val="840661436"/>
                    </a:ext>
                  </a:extLst>
                </a:gridCol>
                <a:gridCol w="2600325">
                  <a:extLst>
                    <a:ext uri="{9D8B030D-6E8A-4147-A177-3AD203B41FA5}">
                      <a16:colId xmlns:a16="http://schemas.microsoft.com/office/drawing/2014/main" val="337369872"/>
                    </a:ext>
                  </a:extLst>
                </a:gridCol>
              </a:tblGrid>
              <a:tr h="259080">
                <a:tc>
                  <a:txBody>
                    <a:bodyPr/>
                    <a:lstStyle/>
                    <a:p>
                      <a:r>
                        <a:rPr lang="it-IT" sz="1100" dirty="0" err="1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Reorder</a:t>
                      </a:r>
                      <a:r>
                        <a:rPr lang="it-IT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 No.</a:t>
                      </a:r>
                    </a:p>
                  </a:txBody>
                  <a:tcP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10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31847</a:t>
                      </a:r>
                    </a:p>
                  </a:txBody>
                  <a:tcPr marL="6350" marR="6350" marT="6350" marB="0" anchor="ctr"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4986480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Product </a:t>
                      </a:r>
                      <a:r>
                        <a:rPr lang="en-HK" sz="1100" b="0" i="0" u="none" strike="noStrike" kern="1200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Length</a:t>
                      </a:r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1200 mm 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21607853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Product Weight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47.1 g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50429046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Pack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8697035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Pack </a:t>
                      </a:r>
                      <a:r>
                        <a:rPr lang="pt-BR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Dimensions</a:t>
                      </a:r>
                      <a:r>
                        <a:rPr lang="pt-B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L x W x H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141 x 85.5 x 21.6 mm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12371369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Pack Weight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73.9 g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43280904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Inner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  <a:r>
                        <a:rPr lang="it-IT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(</a:t>
                      </a:r>
                      <a:r>
                        <a:rPr lang="it-IT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MOQ</a:t>
                      </a:r>
                      <a:r>
                        <a:rPr lang="it-IT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)</a:t>
                      </a:r>
                      <a:endParaRPr lang="it-IT" sz="1100" b="0" i="0" u="none" strike="noStrike" kern="1200" dirty="0" err="1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10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76757472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Inner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Dimensions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L x W x 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223 x 180 x 114 mm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80383444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Inner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Weight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759 g 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5360503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Outer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40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57686660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Outer Carton Dimensions L x W x 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385 x 243 x 258 mm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17043274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Outer </a:t>
                      </a:r>
                      <a:r>
                        <a:rPr lang="it-IT" sz="11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Weight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3396 g 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55599369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Outer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per Layer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9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61179090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Layers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per Pallet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4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00833738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Pallet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1440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91662729"/>
                  </a:ext>
                </a:extLst>
              </a:tr>
            </a:tbl>
          </a:graphicData>
        </a:graphic>
      </p:graphicFrame>
      <p:pic>
        <p:nvPicPr>
          <p:cNvPr id="3" name="Picture 2" descr="A box of usb cables&#10;&#10;Description automatically generated">
            <a:extLst>
              <a:ext uri="{FF2B5EF4-FFF2-40B4-BE49-F238E27FC236}">
                <a16:creationId xmlns:a16="http://schemas.microsoft.com/office/drawing/2014/main" id="{741B1819-DE00-7E8F-47B8-9BDCB80787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7754" y="2620252"/>
            <a:ext cx="3043911" cy="3043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891005"/>
      </p:ext>
    </p:extLst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Sales Presenter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>
    <TaxCatchAll xmlns="affb6c5f-ea75-47e1-bc43-61ce59225a5c" xsi:nil="true"/>
    <lcf76f155ced4ddcb4097134ff3c332f xmlns="4766b3d5-85a6-46a5-8a87-bc19c994b4f0">
      <Terms xmlns="http://schemas.microsoft.com/office/infopath/2007/PartnerControls"/>
    </lcf76f155ced4ddcb4097134ff3c332f>
    <_Flow_SignoffStatus xmlns="4766b3d5-85a6-46a5-8a87-bc19c994b4f0" xsi:nil="true"/>
    <Status xmlns="4766b3d5-85a6-46a5-8a87-bc19c994b4f0">Under Review</Statu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BBFA04E14AE8F4EB30A6CDDADB0FF6B" ma:contentTypeVersion="18" ma:contentTypeDescription="Ein neues Dokument erstellen." ma:contentTypeScope="" ma:versionID="7ba5d69be11595425b9b081804105010">
  <xsd:schema xmlns:xsd="http://www.w3.org/2001/XMLSchema" xmlns:xs="http://www.w3.org/2001/XMLSchema" xmlns:p="http://schemas.microsoft.com/office/2006/metadata/properties" xmlns:ns2="4766b3d5-85a6-46a5-8a87-bc19c994b4f0" xmlns:ns3="affb6c5f-ea75-47e1-bc43-61ce59225a5c" targetNamespace="http://schemas.microsoft.com/office/2006/metadata/properties" ma:root="true" ma:fieldsID="f0e904aba57db0bb2bb274e5f7b1ebb3" ns2:_="" ns3:_="">
    <xsd:import namespace="4766b3d5-85a6-46a5-8a87-bc19c994b4f0"/>
    <xsd:import namespace="affb6c5f-ea75-47e1-bc43-61ce59225a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Status" minOccurs="0"/>
                <xsd:element ref="ns2:MediaLengthInSeconds" minOccurs="0"/>
                <xsd:element ref="ns2:_Flow_SignoffStatu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66b3d5-85a6-46a5-8a87-bc19c994b4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Bildmarkierungen" ma:readOnly="false" ma:fieldId="{5cf76f15-5ced-4ddc-b409-7134ff3c332f}" ma:taxonomyMulti="true" ma:sspId="340539a3-877e-45bd-8f5f-2e0d77ada7d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Status" ma:index="18" nillable="true" ma:displayName="Status" ma:default="Under Review" ma:description="Status of the files &#10;" ma:format="Dropdown" ma:internalName="Status">
      <xsd:simpleType>
        <xsd:restriction base="dms:Choice">
          <xsd:enumeration value="Under Review"/>
          <xsd:enumeration value="To be updated"/>
          <xsd:enumeration value="Approved"/>
          <xsd:enumeration value="Outdated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_Flow_SignoffStatus" ma:index="20" nillable="true" ma:displayName="Status Unterschrift" ma:internalName="Status_x0020_Unterschrift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fb6c5f-ea75-47e1-bc43-61ce59225a5c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cefc3f29-ae61-4ac7-9a9c-d9901be6a63e}" ma:internalName="TaxCatchAll" ma:showField="CatchAllData" ma:web="affb6c5f-ea75-47e1-bc43-61ce59225a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A02C61-16F7-4538-A72F-2A73207CA173}">
  <ds:schemaRefs>
    <ds:schemaRef ds:uri="3ccd8521-3fa2-4cee-8746-94dbbacfed25"/>
    <ds:schemaRef ds:uri="b2fefe63-ba74-4496-8651-7090e33087c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affb6c5f-ea75-47e1-bc43-61ce59225a5c"/>
    <ds:schemaRef ds:uri="4766b3d5-85a6-46a5-8a87-bc19c994b4f0"/>
  </ds:schemaRefs>
</ds:datastoreItem>
</file>

<file path=customXml/itemProps2.xml><?xml version="1.0" encoding="utf-8"?>
<ds:datastoreItem xmlns:ds="http://schemas.openxmlformats.org/officeDocument/2006/customXml" ds:itemID="{93474C3D-72F7-4CA7-A010-7CC989DB34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8A7C0FD-6843-4CC1-9FBA-C335BADACB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66b3d5-85a6-46a5-8a87-bc19c994b4f0"/>
    <ds:schemaRef ds:uri="affb6c5f-ea75-47e1-bc43-61ce59225a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560</Words>
  <Application>Microsoft Office PowerPoint</Application>
  <PresentationFormat>Breitbild</PresentationFormat>
  <Paragraphs>84</Paragraphs>
  <Slides>3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3</vt:i4>
      </vt:variant>
    </vt:vector>
  </HeadingPairs>
  <TitlesOfParts>
    <vt:vector size="10" baseType="lpstr">
      <vt:lpstr>Arial</vt:lpstr>
      <vt:lpstr>Calibri</vt:lpstr>
      <vt:lpstr>Noto Sans</vt:lpstr>
      <vt:lpstr>Red Hat Display</vt:lpstr>
      <vt:lpstr>Verdana</vt:lpstr>
      <vt:lpstr>2_Office Theme</vt:lpstr>
      <vt:lpstr>Sales Presenter</vt:lpstr>
      <vt:lpstr>Sync &amp; Charge  USB-C to USB-C Cable </vt:lpstr>
      <vt:lpstr>Sync &amp; Charge USB-C to USB-C Cable</vt:lpstr>
      <vt:lpstr>Sync &amp; Charge USB-C to USB-C Cable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Verbatim GmbH</dc:creator>
  <cp:lastModifiedBy>Guerra, Liliane</cp:lastModifiedBy>
  <cp:revision>16</cp:revision>
  <cp:lastPrinted>2024-01-26T16:40:29Z</cp:lastPrinted>
  <dcterms:created xsi:type="dcterms:W3CDTF">2014-11-18T09:05:41Z</dcterms:created>
  <dcterms:modified xsi:type="dcterms:W3CDTF">2025-02-04T13:29:39Z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0x0101007BBFA04E14AE8F4EB30A6CDDADB0FF6B</vt:lpwstr>
  </property>
  <property fmtid="{D5CDD505-2E9C-101B-9397-08002B2CF9AE}" pid="3" name="MediaServiceImageTags">
    <vt:lpwstr/>
  </property>
</Properties>
</file>