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9" r:id="rId4"/>
    <p:sldMasterId id="2147484231" r:id="rId5"/>
  </p:sldMasterIdLst>
  <p:notesMasterIdLst>
    <p:notesMasterId r:id="rId9"/>
  </p:notesMasterIdLst>
  <p:handoutMasterIdLst>
    <p:handoutMasterId r:id="rId10"/>
  </p:handoutMasterIdLst>
  <p:sldIdLst>
    <p:sldId id="834" r:id="rId6"/>
    <p:sldId id="835" r:id="rId7"/>
    <p:sldId id="827" r:id="rId8"/>
  </p:sldIdLst>
  <p:sldSz cx="12192000" cy="6858000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5" userDrawn="1">
          <p15:clr>
            <a:srgbClr val="A4A3A4"/>
          </p15:clr>
        </p15:guide>
        <p15:guide id="2" orient="horz" pos="3523" userDrawn="1">
          <p15:clr>
            <a:srgbClr val="A4A3A4"/>
          </p15:clr>
        </p15:guide>
        <p15:guide id="3" orient="horz" pos="3068" userDrawn="1">
          <p15:clr>
            <a:srgbClr val="A4A3A4"/>
          </p15:clr>
        </p15:guide>
        <p15:guide id="4" orient="horz" pos="2435" userDrawn="1">
          <p15:clr>
            <a:srgbClr val="A4A3A4"/>
          </p15:clr>
        </p15:guide>
        <p15:guide id="5" pos="2569" userDrawn="1">
          <p15:clr>
            <a:srgbClr val="A4A3A4"/>
          </p15:clr>
        </p15:guide>
        <p15:guide id="6" pos="2145" userDrawn="1">
          <p15:clr>
            <a:srgbClr val="A4A3A4"/>
          </p15:clr>
        </p15:guide>
        <p15:guide id="7" pos="10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4040"/>
    <a:srgbClr val="DC291E"/>
    <a:srgbClr val="FFFF99"/>
    <a:srgbClr val="5E3423"/>
    <a:srgbClr val="009999"/>
    <a:srgbClr val="FF7900"/>
    <a:srgbClr val="CC006A"/>
    <a:srgbClr val="6D4684"/>
    <a:srgbClr val="808080"/>
    <a:srgbClr val="004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705"/>
        <p:guide orient="horz" pos="3523"/>
        <p:guide orient="horz" pos="3068"/>
        <p:guide orient="horz" pos="2435"/>
        <p:guide pos="2569"/>
        <p:guide pos="2145"/>
        <p:guide pos="10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47BCFBF4-4264-452E-9333-28523CDB1BBE}" type="datetime1">
              <a:rPr lang="en-US"/>
              <a:pPr>
                <a:defRPr/>
              </a:pPr>
              <a:t>9/25/2025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135951B2-002E-42DC-A101-344BED09E94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596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D59BB3D3-2D96-4084-87B2-1ED3C908DFF1}" type="datetime1">
              <a:rPr lang="en-GB"/>
              <a:pPr>
                <a:defRPr/>
              </a:pPr>
              <a:t>25/09/2025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en-GB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2EF658D3-7729-4D0B-8AD3-1756A785B1C8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963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58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270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C161502-79BD-C9F7-E381-F1FFB02DB418}"/>
              </a:ext>
            </a:extLst>
          </p:cNvPr>
          <p:cNvSpPr/>
          <p:nvPr userDrawn="1"/>
        </p:nvSpPr>
        <p:spPr>
          <a:xfrm>
            <a:off x="6096000" y="1041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25A1B8-3C58-D943-0F35-62A84D8F70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B1728F-50B3-7BEB-5B30-9985DCC6F1C9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40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7A313F5-9151-D5A4-E922-EC31747DF3B8}"/>
              </a:ext>
            </a:extLst>
          </p:cNvPr>
          <p:cNvGrpSpPr/>
          <p:nvPr userDrawn="1"/>
        </p:nvGrpSpPr>
        <p:grpSpPr>
          <a:xfrm>
            <a:off x="6761018" y="2513130"/>
            <a:ext cx="4890981" cy="1831741"/>
            <a:chOff x="6761018" y="1927173"/>
            <a:chExt cx="4890981" cy="1831741"/>
          </a:xfrm>
        </p:grpSpPr>
        <p:pic>
          <p:nvPicPr>
            <p:cNvPr id="8" name="Picture 7" descr="A black text with a white background&#10;&#10;Description automatically generated">
              <a:extLst>
                <a:ext uri="{FF2B5EF4-FFF2-40B4-BE49-F238E27FC236}">
                  <a16:creationId xmlns:a16="http://schemas.microsoft.com/office/drawing/2014/main" id="{BCBB9446-9FFC-1317-AFB5-2D1154E6B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7950" y="1927173"/>
              <a:ext cx="4508269" cy="77797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E0F6284-86CA-9446-7F9B-E44E3A6D0BC7}"/>
                </a:ext>
              </a:extLst>
            </p:cNvPr>
            <p:cNvSpPr txBox="1"/>
            <p:nvPr/>
          </p:nvSpPr>
          <p:spPr>
            <a:xfrm>
              <a:off x="6761018" y="3174139"/>
              <a:ext cx="48909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200" b="1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Anywhere. Everywhere.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7A40B-25FA-4BAB-2236-9A35A7B5D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4321696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4504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59400" y="1340768"/>
            <a:ext cx="11473200" cy="4786984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02516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E21A6-BA90-B712-9874-D7E37E616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412776"/>
            <a:ext cx="11425232" cy="476418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8558043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60000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5"/>
          </p:nvPr>
        </p:nvSpPr>
        <p:spPr>
          <a:xfrm>
            <a:off x="6260883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A0F71-A537-C19A-C4CB-A5D558D3E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88924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E26738B-B97C-12D0-0F4B-ED0335BB2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E879E6-69CA-16C2-174A-6054B3D38E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8655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6990A5-588B-F4A1-4065-57231F06D44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404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Picture 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87023DB5-799B-7220-6D78-D43FD8DAC4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956863-D5A7-D766-DB5D-CC2E30088EA3}"/>
              </a:ext>
            </a:extLst>
          </p:cNvPr>
          <p:cNvSpPr txBox="1"/>
          <p:nvPr userDrawn="1"/>
        </p:nvSpPr>
        <p:spPr>
          <a:xfrm>
            <a:off x="7896200" y="2967916"/>
            <a:ext cx="4295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800" b="1">
                <a:solidFill>
                  <a:schemeClr val="bg1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27606753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1108753-E6C5-87D0-FE7A-80555FA22A1B}"/>
              </a:ext>
            </a:extLst>
          </p:cNvPr>
          <p:cNvSpPr/>
          <p:nvPr userDrawn="1"/>
        </p:nvSpPr>
        <p:spPr>
          <a:xfrm>
            <a:off x="6084000" y="0"/>
            <a:ext cx="6120000" cy="460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196E22-AB63-5B22-0119-05400124ADDC}"/>
              </a:ext>
            </a:extLst>
          </p:cNvPr>
          <p:cNvSpPr/>
          <p:nvPr userDrawn="1"/>
        </p:nvSpPr>
        <p:spPr>
          <a:xfrm flipV="1">
            <a:off x="6083999" y="4591975"/>
            <a:ext cx="3852000" cy="22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9DD050-F40F-791C-3DB9-57036168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11" y="898800"/>
            <a:ext cx="5760640" cy="1080000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DDA72-6649-BB65-0928-F30277890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80928"/>
            <a:ext cx="5684440" cy="3960440"/>
          </a:xfrm>
        </p:spPr>
        <p:txBody>
          <a:bodyPr/>
          <a:lstStyle>
            <a:lvl1pPr marL="0" indent="0">
              <a:buFontTx/>
              <a:buNone/>
              <a:defRPr sz="2000" b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4" name="Picture 1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CE0F0A2F-5F90-84C0-0977-8886EC3B5B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7625" y="4591975"/>
            <a:ext cx="2268000" cy="226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ABD5B58-EA84-B2A2-DC31-6150ACD820F4}"/>
              </a:ext>
            </a:extLst>
          </p:cNvPr>
          <p:cNvSpPr txBox="1">
            <a:spLocks/>
          </p:cNvSpPr>
          <p:nvPr userDrawn="1"/>
        </p:nvSpPr>
        <p:spPr>
          <a:xfrm>
            <a:off x="0" y="1978800"/>
            <a:ext cx="6056791" cy="730120"/>
          </a:xfrm>
          <a:prstGeom prst="rect">
            <a:avLst/>
          </a:prstGeom>
          <a:solidFill>
            <a:srgbClr val="FF4040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FF0000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defRPr>
            </a:lvl1pPr>
          </a:lstStyle>
          <a:p>
            <a:pPr marL="360000" fontAlgn="auto">
              <a:spcAft>
                <a:spcPts val="0"/>
              </a:spcAft>
            </a:pPr>
            <a:endParaRPr lang="it-IT" sz="2400" b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1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D8FF-83DC-2BAF-093C-9D0866ED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116632"/>
            <a:ext cx="8640960" cy="7099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0743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76D2317-9F66-8B1A-BEB2-583887A71873}"/>
              </a:ext>
            </a:extLst>
          </p:cNvPr>
          <p:cNvSpPr/>
          <p:nvPr userDrawn="1"/>
        </p:nvSpPr>
        <p:spPr>
          <a:xfrm>
            <a:off x="0" y="927837"/>
            <a:ext cx="12192000" cy="72000"/>
          </a:xfrm>
          <a:prstGeom prst="rect">
            <a:avLst/>
          </a:prstGeom>
          <a:solidFill>
            <a:srgbClr val="FF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00" y="6427280"/>
            <a:ext cx="2844800" cy="19613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700">
                <a:solidFill>
                  <a:srgbClr val="808080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12" name="Footer Placeholder 4"/>
          <p:cNvSpPr txBox="1">
            <a:spLocks/>
          </p:cNvSpPr>
          <p:nvPr userDrawn="1"/>
        </p:nvSpPr>
        <p:spPr>
          <a:xfrm>
            <a:off x="0" y="4872601"/>
            <a:ext cx="3237531" cy="270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600">
                <a:solidFill>
                  <a:schemeClr val="tx1">
                    <a:lumMod val="50000"/>
                    <a:lumOff val="50000"/>
                  </a:schemeClr>
                </a:solidFill>
                <a:latin typeface="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"/>
              <a:ea typeface="+mn-ea"/>
              <a:cs typeface="+mn-cs"/>
            </a:endParaRPr>
          </a:p>
        </p:txBody>
      </p:sp>
      <p:pic>
        <p:nvPicPr>
          <p:cNvPr id="7" name="Picture 6" descr="A white v on a red background&#10;&#10;Description automatically generated">
            <a:extLst>
              <a:ext uri="{FF2B5EF4-FFF2-40B4-BE49-F238E27FC236}">
                <a16:creationId xmlns:a16="http://schemas.microsoft.com/office/drawing/2014/main" id="{384EE27D-1AE3-46C7-0EE2-D84F55BCD63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2163" y="0"/>
            <a:ext cx="999837" cy="999837"/>
          </a:xfrm>
          <a:prstGeom prst="rect">
            <a:avLst/>
          </a:prstGeom>
        </p:spPr>
      </p:pic>
      <p:pic>
        <p:nvPicPr>
          <p:cNvPr id="9" name="Picture 8" descr="A black text with a arrow&#10;&#10;Description automatically generated">
            <a:extLst>
              <a:ext uri="{FF2B5EF4-FFF2-40B4-BE49-F238E27FC236}">
                <a16:creationId xmlns:a16="http://schemas.microsoft.com/office/drawing/2014/main" id="{A3D76356-F8C4-2881-7A24-E88B4AA6EB6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6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0" r:id="rId2"/>
    <p:sldLayoutId id="2147484229" r:id="rId3"/>
    <p:sldLayoutId id="2147484221" r:id="rId4"/>
    <p:sldLayoutId id="2147484222" r:id="rId5"/>
    <p:sldLayoutId id="2147484223" r:id="rId6"/>
  </p:sldLayoutIdLst>
  <p:transition>
    <p:zoom/>
  </p:transition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1"/>
          </a:solidFill>
          <a:latin typeface="Verdana"/>
          <a:ea typeface="ＭＳ Ｐゴシック" charset="0"/>
          <a:cs typeface="Verdana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ＭＳ Ｐゴシック" charset="0"/>
          <a:cs typeface="Verdana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4D87B6-1DD1-FAEA-DBC0-DEC84D09A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557" y="980728"/>
            <a:ext cx="5734443" cy="709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0CF5A-7FB6-5EA5-C6D6-0005F63F4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1" name="Picture 10" descr="A black text with a arrow&#10;&#10;Description automatically generated">
            <a:extLst>
              <a:ext uri="{FF2B5EF4-FFF2-40B4-BE49-F238E27FC236}">
                <a16:creationId xmlns:a16="http://schemas.microsoft.com/office/drawing/2014/main" id="{817D9C82-2980-6C3B-13BC-5E3AADA69D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9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2" r:id="rId1"/>
    <p:sldLayoutId id="214748423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Arial" panose="020B0604020202020204" pitchFamily="34" charset="0"/>
          <a:ea typeface="Noto Sans" panose="020B05020405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red square with white outline on it&#10;&#10;AI-generated content may be incorrect.">
            <a:extLst>
              <a:ext uri="{FF2B5EF4-FFF2-40B4-BE49-F238E27FC236}">
                <a16:creationId xmlns:a16="http://schemas.microsoft.com/office/drawing/2014/main" id="{8E4885B7-86CC-DA75-7D6B-5F728CD72B3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495" y="3427842"/>
            <a:ext cx="712800" cy="7128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75C79A9-AB87-5A5D-1DB3-2A3FE3026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Fold 'n’ Go </a:t>
            </a:r>
            <a:r>
              <a:rPr lang="en-US" dirty="0" err="1"/>
              <a:t>GaN</a:t>
            </a:r>
            <a:r>
              <a:rPr lang="en-US" dirty="0"/>
              <a:t> Charger 65W</a:t>
            </a:r>
            <a:br>
              <a:rPr lang="en-US" dirty="0"/>
            </a:br>
            <a:r>
              <a:rPr lang="en-US" dirty="0"/>
              <a:t>EU Plug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5C0D1-570C-D289-C728-5F33DE1568C8}"/>
              </a:ext>
            </a:extLst>
          </p:cNvPr>
          <p:cNvSpPr txBox="1"/>
          <p:nvPr/>
        </p:nvSpPr>
        <p:spPr>
          <a:xfrm>
            <a:off x="0" y="200161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>
                <a:solidFill>
                  <a:schemeClr val="bg1"/>
                </a:solidFill>
              </a:rPr>
              <a:t>PN:	32354, </a:t>
            </a:r>
            <a:r>
              <a:rPr lang="it-IT" dirty="0">
                <a:solidFill>
                  <a:schemeClr val="bg1"/>
                </a:solidFill>
              </a:rPr>
              <a:t>32355</a:t>
            </a:r>
            <a:endParaRPr lang="it-IT" sz="1800" b="0" dirty="0">
              <a:solidFill>
                <a:schemeClr val="bg1"/>
              </a:solidFill>
            </a:endParaRPr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C2AD2FC2-D0D8-1A74-F323-A0E8E8EE4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880360"/>
            <a:ext cx="5684440" cy="3859487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de-DE" sz="1050" dirty="0" err="1"/>
              <a:t>Fold</a:t>
            </a:r>
            <a:r>
              <a:rPr lang="de-DE" sz="1050" dirty="0"/>
              <a:t> ‚n‘ Go  </a:t>
            </a:r>
            <a:r>
              <a:rPr lang="de-DE" sz="1050" dirty="0" err="1"/>
              <a:t>GaN</a:t>
            </a:r>
            <a:r>
              <a:rPr lang="de-DE" sz="1050" dirty="0"/>
              <a:t>-Ladegeräte 65 W mit festem EU-Stecker und 2 USB-C-Anschlüssen unterstützen das gleichzeitige Laden von bis zu 2 Geräten mit einer maximalen Gesamtleistung von 65 </a:t>
            </a:r>
            <a:r>
              <a:rPr lang="de-DE" sz="1050" dirty="0" err="1"/>
              <a:t>W.Verfügt</a:t>
            </a:r>
            <a:r>
              <a:rPr lang="de-DE" sz="1050" dirty="0"/>
              <a:t> über vier Sicherheitsschutzsysteme, darunter Überstromschutz, Überspannungsschutz, Kurzschlussschutz und </a:t>
            </a:r>
            <a:r>
              <a:rPr lang="de-DE" sz="1050" dirty="0" err="1"/>
              <a:t>Übertemperaturschutz.Das</a:t>
            </a:r>
            <a:r>
              <a:rPr lang="de-DE" sz="1050" dirty="0"/>
              <a:t> Ladegerät besteht aus hochwertigen Materialien und ist somit eine sichere, schnelle und tragbare Ladelösung für kompatible Geräte.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endParaRPr lang="en-US" sz="1050" dirty="0"/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 err="1"/>
              <a:t>GaN</a:t>
            </a:r>
            <a:r>
              <a:rPr lang="de-DE" sz="1100" dirty="0"/>
              <a:t>-Technologie: Kompakt, leicht und hocheffiziente Ladeleistung.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/>
              <a:t>Zwei USB-C-Anschlüsse: Laden Sie zwei Geräte gleichzeitig mit USB-C Power </a:t>
            </a:r>
            <a:r>
              <a:rPr lang="de-DE" sz="1100" dirty="0" err="1"/>
              <a:t>Delivery</a:t>
            </a:r>
            <a:r>
              <a:rPr lang="de-DE" sz="1100" dirty="0"/>
              <a:t> 3.0.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/>
              <a:t>Schnelles und intelligentes Laden: Unterstützt PPS (</a:t>
            </a:r>
            <a:r>
              <a:rPr lang="de-DE" sz="1100" dirty="0" err="1"/>
              <a:t>Programmable</a:t>
            </a:r>
            <a:r>
              <a:rPr lang="de-DE" sz="1100" dirty="0"/>
              <a:t> Power Supply) für optimierte Ladegeschwindigkeit und Effizienz.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/>
              <a:t>Hohe Ausgangsleistung: Liefert insgesamt bis zu 65 W, ideal für Laptops, Tablets und Smartphones.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/>
              <a:t>Universelle Kompatibilität: Funktioniert mit USB-C-Geräten aller großen Marken.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/>
              <a:t>Nur für den Innenbereich: Entwickelt für sicheres und zuverlässiges Laden zu Hause oder im Büro.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/>
              <a:t>Stilvolles Design in Schwarz oder Weiß.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de-DE" sz="1100" dirty="0"/>
              <a:t>Umweltfreundliche Verpackung – kunststofffrei und FSC-zertifiziertes Papier.</a:t>
            </a:r>
          </a:p>
          <a:p>
            <a:pPr marL="171450" indent="-17145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dirty="0"/>
              <a:t>2 Jahre </a:t>
            </a:r>
            <a:r>
              <a:rPr lang="en-US" sz="1100" dirty="0" err="1"/>
              <a:t>eingeschränkte</a:t>
            </a:r>
            <a:r>
              <a:rPr lang="en-US" sz="1100" dirty="0"/>
              <a:t> </a:t>
            </a:r>
            <a:r>
              <a:rPr lang="en-US" sz="1100" dirty="0" err="1"/>
              <a:t>Garantie</a:t>
            </a:r>
            <a:r>
              <a:rPr lang="en-US" sz="1100" dirty="0"/>
              <a:t>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FC447E5-F940-5408-298F-9F3319170C6A}"/>
              </a:ext>
            </a:extLst>
          </p:cNvPr>
          <p:cNvGrpSpPr/>
          <p:nvPr/>
        </p:nvGrpSpPr>
        <p:grpSpPr>
          <a:xfrm>
            <a:off x="9957422" y="3429000"/>
            <a:ext cx="735648" cy="1111752"/>
            <a:chOff x="11120358" y="3429000"/>
            <a:chExt cx="735648" cy="1111752"/>
          </a:xfrm>
        </p:grpSpPr>
        <p:pic>
          <p:nvPicPr>
            <p:cNvPr id="14" name="Picture 13" descr="A red square with a hand and a white square on it&#10;&#10;AI-generated content may be incorrect.">
              <a:extLst>
                <a:ext uri="{FF2B5EF4-FFF2-40B4-BE49-F238E27FC236}">
                  <a16:creationId xmlns:a16="http://schemas.microsoft.com/office/drawing/2014/main" id="{D4E9FAEA-0E34-3B09-4945-DF01A170AC9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20358" y="3429000"/>
              <a:ext cx="711642" cy="711642"/>
            </a:xfrm>
            <a:prstGeom prst="rect">
              <a:avLst/>
            </a:prstGeom>
          </p:spPr>
        </p:pic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4558313A-69F9-FFFB-6C2E-BF18F26BCFE2}"/>
                </a:ext>
              </a:extLst>
            </p:cNvPr>
            <p:cNvSpPr txBox="1"/>
            <p:nvPr/>
          </p:nvSpPr>
          <p:spPr>
            <a:xfrm>
              <a:off x="11139143" y="4140642"/>
              <a:ext cx="716863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dirty="0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Compact</a:t>
              </a:r>
              <a:br>
                <a:rPr lang="en-US" sz="1000" dirty="0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</a:br>
              <a:r>
                <a:rPr lang="en-US" sz="1000" dirty="0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Design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E74C3BB4-7DDC-5456-58B5-0AACA1ECFD52}"/>
              </a:ext>
            </a:extLst>
          </p:cNvPr>
          <p:cNvGrpSpPr/>
          <p:nvPr/>
        </p:nvGrpSpPr>
        <p:grpSpPr>
          <a:xfrm>
            <a:off x="8768579" y="3429000"/>
            <a:ext cx="740908" cy="1111752"/>
            <a:chOff x="8049784" y="3429000"/>
            <a:chExt cx="740908" cy="1111752"/>
          </a:xfrm>
        </p:grpSpPr>
        <p:pic>
          <p:nvPicPr>
            <p:cNvPr id="8" name="Picture 7" descr="A red square with a white lightning bolt in the middle&#10;&#10;AI-generated content may be incorrect.">
              <a:extLst>
                <a:ext uri="{FF2B5EF4-FFF2-40B4-BE49-F238E27FC236}">
                  <a16:creationId xmlns:a16="http://schemas.microsoft.com/office/drawing/2014/main" id="{0277D536-8805-FA10-11E1-E19C5DBA2A9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64417" y="3429000"/>
              <a:ext cx="711642" cy="711642"/>
            </a:xfrm>
            <a:prstGeom prst="rect">
              <a:avLst/>
            </a:prstGeom>
          </p:spPr>
        </p:pic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0951EDAE-96EC-CB00-5531-7FFDB4E8BD37}"/>
                </a:ext>
              </a:extLst>
            </p:cNvPr>
            <p:cNvSpPr txBox="1"/>
            <p:nvPr/>
          </p:nvSpPr>
          <p:spPr>
            <a:xfrm>
              <a:off x="8049784" y="4140642"/>
              <a:ext cx="740908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1000" dirty="0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Charge</a:t>
              </a:r>
              <a:br>
                <a:rPr lang="en-US" sz="1000" dirty="0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</a:br>
              <a:r>
                <a:rPr lang="en-US" sz="1000" dirty="0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2 Devices</a:t>
              </a: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FD17CB7C-9D07-FC30-07C2-04B7EE20B4EF}"/>
              </a:ext>
            </a:extLst>
          </p:cNvPr>
          <p:cNvSpPr txBox="1"/>
          <p:nvPr/>
        </p:nvSpPr>
        <p:spPr>
          <a:xfrm>
            <a:off x="7471534" y="4140642"/>
            <a:ext cx="780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000" dirty="0"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2 </a:t>
            </a:r>
            <a:r>
              <a:rPr lang="en-US" sz="1000"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x USB-C</a:t>
            </a:r>
            <a:br>
              <a:rPr lang="en-US" sz="1000" dirty="0"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</a:br>
            <a:r>
              <a:rPr lang="en-US" sz="1000" dirty="0"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PD 3.0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20D6E90D-37CD-33AB-652E-AB340079A38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113891">
            <a:off x="6069467" y="-48188"/>
            <a:ext cx="3240000" cy="324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1BCF209-7D97-9C2E-D961-D59086F8FF0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6295" y="4852284"/>
            <a:ext cx="1800000" cy="1800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E6139CC-1CF4-E3F1-0F0D-E478DAC744A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3212" y="4852284"/>
            <a:ext cx="1800000" cy="180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A6C2AE88-F0F3-6B5A-7363-B4816B8D8F9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1482">
            <a:off x="8913863" y="307839"/>
            <a:ext cx="324000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7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0EA95A-969B-2198-2BE4-4D063E3C9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109727"/>
            <a:ext cx="8103300" cy="792037"/>
          </a:xfrm>
        </p:spPr>
        <p:txBody>
          <a:bodyPr lIns="91440" tIns="45720" rIns="91440" bIns="45720" anchor="ctr"/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Fold 'n' Go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Charger 65W EU Plug</a:t>
            </a:r>
            <a:endParaRPr lang="it-IT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7A579-C5D8-3CF0-E052-5AA042BA68EF}"/>
              </a:ext>
            </a:extLst>
          </p:cNvPr>
          <p:cNvSpPr txBox="1"/>
          <p:nvPr/>
        </p:nvSpPr>
        <p:spPr>
          <a:xfrm>
            <a:off x="0" y="1080000"/>
            <a:ext cx="113734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/>
              <a:t>PN: 32354, 32355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3627CDC-49F2-0BDA-5191-C96F086306F9}"/>
              </a:ext>
            </a:extLst>
          </p:cNvPr>
          <p:cNvSpPr txBox="1">
            <a:spLocks/>
          </p:cNvSpPr>
          <p:nvPr/>
        </p:nvSpPr>
        <p:spPr bwMode="auto">
          <a:xfrm>
            <a:off x="370810" y="5150927"/>
            <a:ext cx="3600000" cy="125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200" b="1" dirty="0" err="1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Sprachen</a:t>
            </a:r>
            <a:endParaRPr lang="en-GB" altLang="en-US" sz="1000" b="1" dirty="0">
              <a:latin typeface="Arial" panose="020B0604020202020204" pitchFamily="34" charset="0"/>
              <a:ea typeface="Red Hat Display" panose="02010303040201060303" pitchFamily="2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de-DE" altLang="en-US" sz="1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Vorderseite der Verpackung: </a:t>
            </a:r>
            <a:r>
              <a:rPr lang="de-DE" altLang="en-US" sz="10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EnglischRückseite</a:t>
            </a:r>
            <a:r>
              <a:rPr lang="de-DE" altLang="en-US" sz="1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der Verpackung: Englisch; Französisch; Deutsch; Niederländisch; Italienisch; Spanisch; Portugiesisch; Polnisch; Russisch; Tschechisch; Ungarisch; Slowakisch; Kroatisch; Serbisch; Rumänisch; Türkisch; Traditionelles Chinesisch; Vereinfachtes Chinesisch; Koreanisch; Japanisch</a:t>
            </a:r>
            <a:endParaRPr lang="en-GB" altLang="en-US" sz="10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5B1546-59B9-2B8B-AC2A-445FC5A915D7}"/>
              </a:ext>
            </a:extLst>
          </p:cNvPr>
          <p:cNvSpPr txBox="1">
            <a:spLocks/>
          </p:cNvSpPr>
          <p:nvPr/>
        </p:nvSpPr>
        <p:spPr bwMode="auto">
          <a:xfrm>
            <a:off x="370811" y="1531444"/>
            <a:ext cx="4236841" cy="3166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200" b="1" dirty="0" err="1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Technische</a:t>
            </a:r>
            <a:r>
              <a:rPr lang="en-GB" altLang="en-US" sz="12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 Daten </a:t>
            </a:r>
          </a:p>
          <a:p>
            <a:pPr marL="171450" indent="-171450" defTabSz="3600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de-DE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Eingangsspannung: 100–240 V~50/60 Hz, max. 1,3 A</a:t>
            </a:r>
          </a:p>
          <a:p>
            <a:pPr marL="171450" indent="-171450" defTabSz="3600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Gesamtleistung</a:t>
            </a: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: max. 65 W.</a:t>
            </a:r>
          </a:p>
          <a:p>
            <a:pPr marL="171450" indent="-171450" defTabSz="3600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de-DE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2 x USB-C® PD 3.0 mit bis zu 65 W</a:t>
            </a:r>
            <a:r>
              <a:rPr lang="pl-PL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  <a:endParaRPr lang="en-US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defTabSz="360000"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GB" altLang="en-US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Lagerungs</a:t>
            </a:r>
            <a:r>
              <a:rPr lang="en-GB" alt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- und </a:t>
            </a:r>
            <a:r>
              <a:rPr lang="en-GB" altLang="en-US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Betriebsbedingungen</a:t>
            </a:r>
            <a:endParaRPr lang="en-GB" alt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 err="1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Betriebstemperatur</a:t>
            </a:r>
            <a:r>
              <a:rPr lang="en-US" altLang="en-US" sz="1100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: 0°C ~ +35°C</a:t>
            </a:r>
            <a:endParaRPr lang="en-US" altLang="en-US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 err="1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Lagertemperatur</a:t>
            </a:r>
            <a:r>
              <a:rPr lang="en-US" altLang="en-US" sz="1100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: -20°C ~ +70°C</a:t>
            </a:r>
            <a:endParaRPr lang="en-US" altLang="en-US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Betriebsfeuchtigkeit</a:t>
            </a: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: 10%(0</a:t>
            </a:r>
            <a:r>
              <a:rPr lang="en-US" altLang="en-US" sz="1100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°C</a:t>
            </a: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 ~ 85%(35</a:t>
            </a:r>
            <a:r>
              <a:rPr lang="en-US" altLang="en-US" sz="1100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°C</a:t>
            </a: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)RH</a:t>
            </a:r>
          </a:p>
          <a:p>
            <a:pPr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GB" altLang="en-US" sz="1200" b="1" dirty="0" err="1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Packungsinhalt</a:t>
            </a:r>
            <a:r>
              <a:rPr lang="en-GB" altLang="en-US" sz="12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USB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Ladegerät</a:t>
            </a:r>
            <a:endParaRPr lang="en-US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Schnellstartanleitung</a:t>
            </a:r>
            <a:endParaRPr lang="en-US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BCB944F-4F6E-B299-D2AD-56C1C16B0DE1}"/>
              </a:ext>
            </a:extLst>
          </p:cNvPr>
          <p:cNvGrpSpPr/>
          <p:nvPr/>
        </p:nvGrpSpPr>
        <p:grpSpPr>
          <a:xfrm>
            <a:off x="9393367" y="5350429"/>
            <a:ext cx="2624436" cy="1397844"/>
            <a:chOff x="9235440" y="4944843"/>
            <a:chExt cx="2624436" cy="1397844"/>
          </a:xfrm>
        </p:grpSpPr>
        <p:sp>
          <p:nvSpPr>
            <p:cNvPr id="27" name="Rectangle: Rounded Corners 26">
              <a:extLst>
                <a:ext uri="{FF2B5EF4-FFF2-40B4-BE49-F238E27FC236}">
                  <a16:creationId xmlns:a16="http://schemas.microsoft.com/office/drawing/2014/main" id="{FF3E5E5E-739A-B2E2-4FA8-5C440745A0BB}"/>
                </a:ext>
              </a:extLst>
            </p:cNvPr>
            <p:cNvSpPr/>
            <p:nvPr/>
          </p:nvSpPr>
          <p:spPr>
            <a:xfrm>
              <a:off x="9235440" y="4944843"/>
              <a:ext cx="2610225" cy="1068015"/>
            </a:xfrm>
            <a:prstGeom prst="roundRect">
              <a:avLst/>
            </a:prstGeom>
            <a:solidFill>
              <a:srgbClr val="DC291E"/>
            </a:soli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005074F7-0195-819B-C235-D169B86BA892}"/>
                </a:ext>
              </a:extLst>
            </p:cNvPr>
            <p:cNvSpPr txBox="1"/>
            <p:nvPr/>
          </p:nvSpPr>
          <p:spPr>
            <a:xfrm>
              <a:off x="9235440" y="5115171"/>
              <a:ext cx="2624436" cy="122751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US" sz="1800" b="1" kern="100" dirty="0" err="1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Warnung</a:t>
              </a:r>
              <a:r>
                <a:rPr lang="en-US" sz="1800" b="1" kern="1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: </a:t>
              </a:r>
              <a:endParaRPr lang="en-US" b="1" kern="100" dirty="0">
                <a:solidFill>
                  <a:schemeClr val="bg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it-IT" sz="1600" b="1" kern="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Nur </a:t>
              </a:r>
              <a:r>
                <a:rPr lang="it-IT" sz="1600" b="1" kern="1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für</a:t>
              </a:r>
              <a:r>
                <a:rPr lang="it-IT" sz="1600" b="1" kern="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it-IT" sz="1600" b="1" kern="1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den</a:t>
              </a:r>
              <a:r>
                <a:rPr lang="it-IT" sz="1600" b="1" kern="100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 </a:t>
              </a:r>
              <a:r>
                <a:rPr lang="it-IT" sz="1600" b="1" kern="100" dirty="0" err="1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Innenbereich</a:t>
              </a:r>
              <a:endParaRPr lang="it-IT" sz="16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endParaRPr lang="it-IT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C69FCE3-637E-F660-B84E-0DB22536B16D}"/>
              </a:ext>
            </a:extLst>
          </p:cNvPr>
          <p:cNvGrpSpPr/>
          <p:nvPr/>
        </p:nvGrpSpPr>
        <p:grpSpPr>
          <a:xfrm>
            <a:off x="4598657" y="453515"/>
            <a:ext cx="3962716" cy="4547275"/>
            <a:chOff x="5686746" y="971383"/>
            <a:chExt cx="3240001" cy="3717949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77964444-54DD-D80C-6556-83F8572C206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86746" y="1449332"/>
              <a:ext cx="3240000" cy="3240000"/>
            </a:xfrm>
            <a:prstGeom prst="rect">
              <a:avLst/>
            </a:prstGeom>
          </p:spPr>
        </p:pic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BFDD393-28EF-45E3-E4E2-952FFE68D2DF}"/>
                </a:ext>
              </a:extLst>
            </p:cNvPr>
            <p:cNvGrpSpPr/>
            <p:nvPr/>
          </p:nvGrpSpPr>
          <p:grpSpPr>
            <a:xfrm>
              <a:off x="5686746" y="971383"/>
              <a:ext cx="3240001" cy="3240000"/>
              <a:chOff x="5686746" y="971383"/>
              <a:chExt cx="3240000" cy="3240000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B92DCF5B-A267-B77A-00FF-EBF633C55F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86746" y="971383"/>
                <a:ext cx="3240000" cy="3240000"/>
              </a:xfrm>
              <a:prstGeom prst="rect">
                <a:avLst/>
              </a:prstGeom>
            </p:spPr>
          </p:pic>
          <p:sp>
            <p:nvSpPr>
              <p:cNvPr id="14" name="Arc 13">
                <a:extLst>
                  <a:ext uri="{FF2B5EF4-FFF2-40B4-BE49-F238E27FC236}">
                    <a16:creationId xmlns:a16="http://schemas.microsoft.com/office/drawing/2014/main" id="{D735CBF9-8164-9F28-11EB-B7525B9FBDF3}"/>
                  </a:ext>
                </a:extLst>
              </p:cNvPr>
              <p:cNvSpPr/>
              <p:nvPr/>
            </p:nvSpPr>
            <p:spPr>
              <a:xfrm>
                <a:off x="5686746" y="1838358"/>
                <a:ext cx="1544349" cy="1486912"/>
              </a:xfrm>
              <a:prstGeom prst="arc">
                <a:avLst/>
              </a:prstGeom>
              <a:ln>
                <a:solidFill>
                  <a:srgbClr val="FF0000"/>
                </a:solidFill>
                <a:headEnd type="none" w="med" len="med"/>
                <a:tailEnd type="arrow" w="med" len="med"/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2" name="Picture 11" descr="A black power adapter with two plugs&#10;&#10;AI-generated content may be incorrect.">
            <a:extLst>
              <a:ext uri="{FF2B5EF4-FFF2-40B4-BE49-F238E27FC236}">
                <a16:creationId xmlns:a16="http://schemas.microsoft.com/office/drawing/2014/main" id="{F5B0B37E-A582-155D-0EA3-0AD03AE373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229284" y="505745"/>
            <a:ext cx="3962716" cy="3962716"/>
          </a:xfrm>
          <a:prstGeom prst="rect">
            <a:avLst/>
          </a:prstGeom>
        </p:spPr>
      </p:pic>
      <p:pic>
        <p:nvPicPr>
          <p:cNvPr id="15" name="Picture 14" descr="A white card with black text and symbols&#10;&#10;AI-generated content may be incorrect.">
            <a:extLst>
              <a:ext uri="{FF2B5EF4-FFF2-40B4-BE49-F238E27FC236}">
                <a16:creationId xmlns:a16="http://schemas.microsoft.com/office/drawing/2014/main" id="{FD2102DE-4D79-99A4-5C53-51A4CC99A83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67" t="28858" r="11483" b="25197"/>
          <a:stretch>
            <a:fillRect/>
          </a:stretch>
        </p:blipFill>
        <p:spPr>
          <a:xfrm>
            <a:off x="4815365" y="4155421"/>
            <a:ext cx="3733447" cy="2377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572604"/>
      </p:ext>
    </p:extLst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3D143-CAD1-45F1-971D-8CF723D10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160450" cy="1080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r>
              <a:rPr lang="en-US" sz="2800" dirty="0"/>
              <a:t>Fold 'n' Go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GaN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Charger 65W EU Plug</a:t>
            </a:r>
            <a:endParaRPr lang="en-GB" sz="28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1706E-6C84-48F4-BDE3-56907D76D5D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07368" y="6505099"/>
            <a:ext cx="2844800" cy="196131"/>
          </a:xfrm>
        </p:spPr>
        <p:txBody>
          <a:bodyPr/>
          <a:lstStyle/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1F011C-6D9D-8B92-DB05-EE6B91B6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8593355"/>
              </p:ext>
            </p:extLst>
          </p:nvPr>
        </p:nvGraphicFramePr>
        <p:xfrm>
          <a:off x="407368" y="1070040"/>
          <a:ext cx="11305254" cy="12358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0118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946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527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1872">
                  <a:extLst>
                    <a:ext uri="{9D8B030D-6E8A-4147-A177-3AD203B41FA5}">
                      <a16:colId xmlns:a16="http://schemas.microsoft.com/office/drawing/2014/main" val="3881656748"/>
                    </a:ext>
                  </a:extLst>
                </a:gridCol>
                <a:gridCol w="23591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250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4103"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PN</a:t>
                      </a:r>
                    </a:p>
                  </a:txBody>
                  <a:tcPr marL="91445" marR="91445" marT="45723" marB="4572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Beschreibung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Zolltarifnummer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Barcode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EAN-128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EAN-14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86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32354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Verbatim Fold 'n' Go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Charger 65W EU Stecker Schwarz</a:t>
                      </a:r>
                    </a:p>
                  </a:txBody>
                  <a:tcPr marL="108000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85044095900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023942323549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(02)00023942323549(37)10(91)892 (02)00023942323549(37)40(91)892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20023942323543 50023942323544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5867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32355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Verbatim Fold 'n' Go </a:t>
                      </a:r>
                      <a:r>
                        <a:rPr lang="en-US" sz="11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GaN</a:t>
                      </a: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Charger 65W EU Stecker Weiß</a:t>
                      </a:r>
                    </a:p>
                  </a:txBody>
                  <a:tcPr marL="108000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85044095900</a:t>
                      </a:r>
                      <a:endParaRPr lang="en-US" sz="1100" kern="1200" dirty="0">
                        <a:solidFill>
                          <a:schemeClr val="dk1"/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023942323556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(02)00023942323556(37)10(91)892 (02)00023942323556(37)40(91)892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20023942323550 50023942323551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79375832"/>
                  </a:ext>
                </a:extLst>
              </a:tr>
            </a:tbl>
          </a:graphicData>
        </a:graphic>
      </p:graphicFrame>
      <p:graphicFrame>
        <p:nvGraphicFramePr>
          <p:cNvPr id="2" name="Table 15">
            <a:extLst>
              <a:ext uri="{FF2B5EF4-FFF2-40B4-BE49-F238E27FC236}">
                <a16:creationId xmlns:a16="http://schemas.microsoft.com/office/drawing/2014/main" id="{C548A175-9A73-DC74-A7FA-2A0637A6E1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3616169"/>
              </p:ext>
            </p:extLst>
          </p:nvPr>
        </p:nvGraphicFramePr>
        <p:xfrm>
          <a:off x="407367" y="2531654"/>
          <a:ext cx="7010383" cy="353082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788760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4221623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</a:tblGrid>
              <a:tr h="332277">
                <a:tc>
                  <a:txBody>
                    <a:bodyPr/>
                    <a:lstStyle/>
                    <a:p>
                      <a:r>
                        <a:rPr lang="it-IT" sz="1100" dirty="0">
                          <a:latin typeface="Arial"/>
                          <a:ea typeface="Red Hat Display" panose="02010303040201060303" pitchFamily="2" charset="0"/>
                          <a:cs typeface="Arial"/>
                        </a:rPr>
                        <a:t>PN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en-HK" sz="1050" b="1" kern="1200" dirty="0">
                        <a:solidFill>
                          <a:schemeClr val="lt1"/>
                        </a:solidFill>
                        <a:latin typeface="Noto Sans" panose="020B0502040504020204" pitchFamily="34" charset="0"/>
                        <a:ea typeface="Noto Sans" panose="020B0502040504020204" pitchFamily="34" charset="0"/>
                        <a:cs typeface="Noto Sans" panose="020B0502040504020204" pitchFamily="34" charset="0"/>
                      </a:endParaRP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239489">
                <a:tc>
                  <a:txBody>
                    <a:bodyPr/>
                    <a:lstStyle/>
                    <a:p>
                      <a:pPr algn="l" fontAlgn="b"/>
                      <a:r>
                        <a:rPr lang="de-DE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Produktabmessungen 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 x B x H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86 x 46 x 26.5 mm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  <a:tr h="239489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Produktgewicht</a:t>
                      </a:r>
                      <a:endParaRPr lang="it-IT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100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650429046"/>
                  </a:ext>
                </a:extLst>
              </a:tr>
              <a:tr h="21744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Stück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pro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Packung</a:t>
                      </a:r>
                      <a:endParaRPr lang="it-IT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98697035"/>
                  </a:ext>
                </a:extLst>
              </a:tr>
              <a:tr h="217446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Verpackungsmaße L x B x H 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103 x 85 x 35 mm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12371369"/>
                  </a:ext>
                </a:extLst>
              </a:tr>
              <a:tr h="239489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Verpackungsgewicht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140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43280904"/>
                  </a:ext>
                </a:extLst>
              </a:tr>
              <a:tr h="21744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Einheiten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pro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Innenkarton</a:t>
                      </a:r>
                      <a:endParaRPr lang="it-IT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76757472"/>
                  </a:ext>
                </a:extLst>
              </a:tr>
              <a:tr h="239489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Maße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des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Innenkarton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B x H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245 x 195 x 100 mm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80383444"/>
                  </a:ext>
                </a:extLst>
              </a:tr>
              <a:tr h="239489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Gewicht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des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Innenkarton</a:t>
                      </a:r>
                      <a:endParaRPr lang="it-IT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1510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5360503"/>
                  </a:ext>
                </a:extLst>
              </a:tr>
              <a:tr h="21744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Einheiten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pro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Umkarton</a:t>
                      </a:r>
                      <a:endParaRPr lang="it-IT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57686660"/>
                  </a:ext>
                </a:extLst>
              </a:tr>
              <a:tr h="23948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Maße</a:t>
                      </a:r>
                      <a:r>
                        <a:rPr lang="fr-FR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des </a:t>
                      </a:r>
                      <a:r>
                        <a:rPr lang="fr-FR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Umkarton</a:t>
                      </a:r>
                      <a:r>
                        <a:rPr lang="fr-FR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B x H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410 x 260 x 220 mm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17043274"/>
                  </a:ext>
                </a:extLst>
              </a:tr>
              <a:tr h="239489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Gewicht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des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Umkarton</a:t>
                      </a:r>
                      <a:endParaRPr lang="it-IT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6500 g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155599369"/>
                  </a:ext>
                </a:extLst>
              </a:tr>
              <a:tr h="21744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Umkartons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pro Lage 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461179090"/>
                  </a:ext>
                </a:extLst>
              </a:tr>
              <a:tr h="21744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Lagen 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 Palette</a:t>
                      </a: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100833738"/>
                  </a:ext>
                </a:extLst>
              </a:tr>
              <a:tr h="217446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Einheiten</a:t>
                      </a:r>
                      <a:r>
                        <a:rPr lang="it-IT" sz="11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 Palette</a:t>
                      </a:r>
                      <a:endParaRPr lang="it-IT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108000" marR="9525" marT="9525" marB="0" anchor="ctr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1280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9166272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84891005"/>
      </p:ext>
    </p:extLst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ales Presenter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BBFA04E14AE8F4EB30A6CDDADB0FF6B" ma:contentTypeVersion="18" ma:contentTypeDescription="Ein neues Dokument erstellen." ma:contentTypeScope="" ma:versionID="7ba5d69be11595425b9b081804105010">
  <xsd:schema xmlns:xsd="http://www.w3.org/2001/XMLSchema" xmlns:xs="http://www.w3.org/2001/XMLSchema" xmlns:p="http://schemas.microsoft.com/office/2006/metadata/properties" xmlns:ns2="4766b3d5-85a6-46a5-8a87-bc19c994b4f0" xmlns:ns3="affb6c5f-ea75-47e1-bc43-61ce59225a5c" targetNamespace="http://schemas.microsoft.com/office/2006/metadata/properties" ma:root="true" ma:fieldsID="f0e904aba57db0bb2bb274e5f7b1ebb3" ns2:_="" ns3:_="">
    <xsd:import namespace="4766b3d5-85a6-46a5-8a87-bc19c994b4f0"/>
    <xsd:import namespace="affb6c5f-ea75-47e1-bc43-61ce59225a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Status" minOccurs="0"/>
                <xsd:element ref="ns2:MediaLengthInSecond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66b3d5-85a6-46a5-8a87-bc19c994b4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Bildmarkierungen" ma:readOnly="false" ma:fieldId="{5cf76f15-5ced-4ddc-b409-7134ff3c332f}" ma:taxonomyMulti="true" ma:sspId="340539a3-877e-45bd-8f5f-2e0d77ada7d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Status" ma:index="18" nillable="true" ma:displayName="Status" ma:default="Under Review" ma:description="Status of the files &#10;" ma:format="Dropdown" ma:internalName="Status">
      <xsd:simpleType>
        <xsd:restriction base="dms:Choice">
          <xsd:enumeration value="Under Review"/>
          <xsd:enumeration value="To be updated"/>
          <xsd:enumeration value="Approved"/>
          <xsd:enumeration value="Outdated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0" nillable="true" ma:displayName="Status Unterschrift" ma:internalName="Status_x0020_Unterschrift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fb6c5f-ea75-47e1-bc43-61ce59225a5c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cefc3f29-ae61-4ac7-9a9c-d9901be6a63e}" ma:internalName="TaxCatchAll" ma:showField="CatchAllData" ma:web="affb6c5f-ea75-47e1-bc43-61ce59225a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>
  <documentManagement>
    <TaxCatchAll xmlns="affb6c5f-ea75-47e1-bc43-61ce59225a5c" xsi:nil="true"/>
    <lcf76f155ced4ddcb4097134ff3c332f xmlns="4766b3d5-85a6-46a5-8a87-bc19c994b4f0">
      <Terms xmlns="http://schemas.microsoft.com/office/infopath/2007/PartnerControls"/>
    </lcf76f155ced4ddcb4097134ff3c332f>
    <_Flow_SignoffStatus xmlns="4766b3d5-85a6-46a5-8a87-bc19c994b4f0" xsi:nil="true"/>
    <Status xmlns="4766b3d5-85a6-46a5-8a87-bc19c994b4f0">Under Review</Status>
  </documentManagement>
</p:properties>
</file>

<file path=customXml/itemProps1.xml><?xml version="1.0" encoding="utf-8"?>
<ds:datastoreItem xmlns:ds="http://schemas.openxmlformats.org/officeDocument/2006/customXml" ds:itemID="{93474C3D-72F7-4CA7-A010-7CC989DB345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8A7C0FD-6843-4CC1-9FBA-C335BADACB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66b3d5-85a6-46a5-8a87-bc19c994b4f0"/>
    <ds:schemaRef ds:uri="affb6c5f-ea75-47e1-bc43-61ce59225a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EA02C61-16F7-4538-A72F-2A73207CA173}">
  <ds:schemaRefs>
    <ds:schemaRef ds:uri="3ccd8521-3fa2-4cee-8746-94dbbacfed25"/>
    <ds:schemaRef ds:uri="b2fefe63-ba74-4496-8651-7090e33087c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affb6c5f-ea75-47e1-bc43-61ce59225a5c"/>
    <ds:schemaRef ds:uri="4766b3d5-85a6-46a5-8a87-bc19c994b4f0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497</Words>
  <Application>Microsoft Office PowerPoint</Application>
  <PresentationFormat>Breitbild</PresentationFormat>
  <Paragraphs>86</Paragraphs>
  <Slides>3</Slides>
  <Notes>2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3</vt:i4>
      </vt:variant>
    </vt:vector>
  </HeadingPairs>
  <TitlesOfParts>
    <vt:vector size="10" baseType="lpstr">
      <vt:lpstr>Arial</vt:lpstr>
      <vt:lpstr>Calibri</vt:lpstr>
      <vt:lpstr>Noto Sans</vt:lpstr>
      <vt:lpstr>Red Hat Display</vt:lpstr>
      <vt:lpstr>Verdana</vt:lpstr>
      <vt:lpstr>2_Office Theme</vt:lpstr>
      <vt:lpstr>Sales Presenter</vt:lpstr>
      <vt:lpstr>Fold 'n’ Go GaN Charger 65W EU Plug</vt:lpstr>
      <vt:lpstr>Fold 'n' Go GaN Charger 65W EU Plug</vt:lpstr>
      <vt:lpstr>Fold 'n' Go GaN Charger 65W EU Plug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Verbatim GmbH</dc:creator>
  <cp:lastModifiedBy>Douglas, Stefanie</cp:lastModifiedBy>
  <cp:revision>47</cp:revision>
  <cp:lastPrinted>2024-01-26T16:40:29Z</cp:lastPrinted>
  <dcterms:created xsi:type="dcterms:W3CDTF">2014-11-18T09:05:41Z</dcterms:created>
  <dcterms:modified xsi:type="dcterms:W3CDTF">2025-09-25T12:53:42Z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0x0101007BBFA04E14AE8F4EB30A6CDDADB0FF6B</vt:lpwstr>
  </property>
  <property fmtid="{D5CDD505-2E9C-101B-9397-08002B2CF9AE}" pid="3" name="MediaServiceImageTags">
    <vt:lpwstr/>
  </property>
</Properties>
</file>