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19" r:id="rId4"/>
    <p:sldMasterId id="2147484231" r:id="rId5"/>
  </p:sldMasterIdLst>
  <p:notesMasterIdLst>
    <p:notesMasterId r:id="rId9"/>
  </p:notesMasterIdLst>
  <p:handoutMasterIdLst>
    <p:handoutMasterId r:id="rId10"/>
  </p:handoutMasterIdLst>
  <p:sldIdLst>
    <p:sldId id="834" r:id="rId6"/>
    <p:sldId id="835" r:id="rId7"/>
    <p:sldId id="827" r:id="rId8"/>
  </p:sldIdLst>
  <p:sldSz cx="12192000" cy="6858000"/>
  <p:notesSz cx="6797675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05" userDrawn="1">
          <p15:clr>
            <a:srgbClr val="A4A3A4"/>
          </p15:clr>
        </p15:guide>
        <p15:guide id="2" orient="horz" pos="3523" userDrawn="1">
          <p15:clr>
            <a:srgbClr val="A4A3A4"/>
          </p15:clr>
        </p15:guide>
        <p15:guide id="3" orient="horz" pos="3068" userDrawn="1">
          <p15:clr>
            <a:srgbClr val="A4A3A4"/>
          </p15:clr>
        </p15:guide>
        <p15:guide id="4" orient="horz" pos="2435" userDrawn="1">
          <p15:clr>
            <a:srgbClr val="A4A3A4"/>
          </p15:clr>
        </p15:guide>
        <p15:guide id="5" pos="2569" userDrawn="1">
          <p15:clr>
            <a:srgbClr val="A4A3A4"/>
          </p15:clr>
        </p15:guide>
        <p15:guide id="6" pos="2145" userDrawn="1">
          <p15:clr>
            <a:srgbClr val="A4A3A4"/>
          </p15:clr>
        </p15:guide>
        <p15:guide id="7" pos="10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900"/>
    <a:srgbClr val="FF4040"/>
    <a:srgbClr val="5E3423"/>
    <a:srgbClr val="DC291E"/>
    <a:srgbClr val="009999"/>
    <a:srgbClr val="CC006A"/>
    <a:srgbClr val="6D4684"/>
    <a:srgbClr val="808080"/>
    <a:srgbClr val="004080"/>
    <a:srgbClr val="CD09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65" autoAdjust="0"/>
    <p:restoredTop sz="94678" autoAdjust="0"/>
  </p:normalViewPr>
  <p:slideViewPr>
    <p:cSldViewPr snapToObjects="1">
      <p:cViewPr varScale="1">
        <p:scale>
          <a:sx n="107" d="100"/>
          <a:sy n="107" d="100"/>
        </p:scale>
        <p:origin x="63" y="78"/>
      </p:cViewPr>
      <p:guideLst>
        <p:guide orient="horz" pos="2705"/>
        <p:guide orient="horz" pos="3523"/>
        <p:guide orient="horz" pos="3068"/>
        <p:guide orient="horz" pos="2435"/>
        <p:guide pos="2569"/>
        <p:guide pos="2145"/>
        <p:guide pos="105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 varScale="1">
        <p:scale>
          <a:sx n="77" d="100"/>
          <a:sy n="77" d="100"/>
        </p:scale>
        <p:origin x="3144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-102" charset="-128"/>
              </a:defRPr>
            </a:lvl1pPr>
          </a:lstStyle>
          <a:p>
            <a:pPr>
              <a:defRPr/>
            </a:pPr>
            <a:fld id="{47BCFBF4-4264-452E-9333-28523CDB1BBE}" type="datetime1">
              <a:rPr lang="en-US"/>
              <a:pPr>
                <a:defRPr/>
              </a:pPr>
              <a:t>9/12/2025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-102" charset="-128"/>
              </a:defRPr>
            </a:lvl1pPr>
          </a:lstStyle>
          <a:p>
            <a:pPr>
              <a:defRPr/>
            </a:pPr>
            <a:fld id="{135951B2-002E-42DC-A101-344BED09E9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45964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2" charset="0"/>
                <a:ea typeface="ＭＳ Ｐゴシック" pitchFamily="-102" charset="-128"/>
                <a:cs typeface="Arial" charset="0"/>
              </a:defRPr>
            </a:lvl1pPr>
          </a:lstStyle>
          <a:p>
            <a:pPr>
              <a:defRPr/>
            </a:pPr>
            <a:fld id="{D59BB3D3-2D96-4084-87B2-1ED3C908DFF1}" type="datetime1">
              <a:rPr lang="en-GB"/>
              <a:pPr>
                <a:defRPr/>
              </a:pPr>
              <a:t>12/09/2025</a:t>
            </a:fld>
            <a:endParaRPr lang="en-GB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en-GB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2" charset="0"/>
                <a:ea typeface="ＭＳ Ｐゴシック" pitchFamily="-102" charset="-128"/>
                <a:cs typeface="Arial" charset="0"/>
              </a:defRPr>
            </a:lvl1pPr>
          </a:lstStyle>
          <a:p>
            <a:pPr>
              <a:defRPr/>
            </a:pPr>
            <a:fld id="{2EF658D3-7729-4D0B-8AD3-1756A785B1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09632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F658D3-7729-4D0B-8AD3-1756A785B1C8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058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C161502-79BD-C9F7-E381-F1FFB02DB418}"/>
              </a:ext>
            </a:extLst>
          </p:cNvPr>
          <p:cNvSpPr/>
          <p:nvPr userDrawn="1"/>
        </p:nvSpPr>
        <p:spPr>
          <a:xfrm>
            <a:off x="6096000" y="1041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>
              <a:latin typeface="Arial" panose="020B0604020202020204" pitchFamily="34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25A1B8-3C58-D943-0F35-62A84D8F708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B1728F-50B3-7BEB-5B30-9985DCC6F1C9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FF40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>
              <a:latin typeface="Arial" panose="020B0604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7A313F5-9151-D5A4-E922-EC31747DF3B8}"/>
              </a:ext>
            </a:extLst>
          </p:cNvPr>
          <p:cNvGrpSpPr/>
          <p:nvPr userDrawn="1"/>
        </p:nvGrpSpPr>
        <p:grpSpPr>
          <a:xfrm>
            <a:off x="6761018" y="2513130"/>
            <a:ext cx="4890981" cy="1831741"/>
            <a:chOff x="6761018" y="1927173"/>
            <a:chExt cx="4890981" cy="1831741"/>
          </a:xfrm>
        </p:grpSpPr>
        <p:pic>
          <p:nvPicPr>
            <p:cNvPr id="8" name="Picture 7" descr="A black text with a white background&#10;&#10;Description automatically generated">
              <a:extLst>
                <a:ext uri="{FF2B5EF4-FFF2-40B4-BE49-F238E27FC236}">
                  <a16:creationId xmlns:a16="http://schemas.microsoft.com/office/drawing/2014/main" id="{BCBB9446-9FFC-1317-AFB5-2D1154E6BB7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77950" y="1927173"/>
              <a:ext cx="4508269" cy="777979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E0F6284-86CA-9446-7F9B-E44E3A6D0BC7}"/>
                </a:ext>
              </a:extLst>
            </p:cNvPr>
            <p:cNvSpPr txBox="1"/>
            <p:nvPr/>
          </p:nvSpPr>
          <p:spPr>
            <a:xfrm>
              <a:off x="6761018" y="3174139"/>
              <a:ext cx="489098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3200" b="1" dirty="0">
                  <a:latin typeface="Red Hat Display" panose="02010303040201060303" pitchFamily="2" charset="0"/>
                  <a:ea typeface="Red Hat Display" panose="02010303040201060303" pitchFamily="2" charset="0"/>
                  <a:cs typeface="Red Hat Display" panose="02010303040201060303" pitchFamily="2" charset="0"/>
                </a:rPr>
                <a:t>Anywhere. Everywhere.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A87A40B-25FA-4BAB-2236-9A35A7B5D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4321696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445045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07368" y="6513414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Text Placeholder 19"/>
          <p:cNvSpPr>
            <a:spLocks noGrp="1"/>
          </p:cNvSpPr>
          <p:nvPr>
            <p:ph type="body" sz="quarter" idx="14"/>
          </p:nvPr>
        </p:nvSpPr>
        <p:spPr>
          <a:xfrm>
            <a:off x="359400" y="1340768"/>
            <a:ext cx="11473200" cy="4786984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  <a:lvl2pPr>
              <a:defRPr sz="2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2pPr>
            <a:lvl3pPr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3pPr>
            <a:lvl4pPr>
              <a:defRPr sz="18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4pPr>
            <a:lvl5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402516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ne Column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07368" y="6513414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BE21A6-BA90-B712-9874-D7E37E616F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368" y="1412776"/>
            <a:ext cx="11425232" cy="476418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08558043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19"/>
          <p:cNvSpPr>
            <a:spLocks noGrp="1"/>
          </p:cNvSpPr>
          <p:nvPr>
            <p:ph type="body" sz="quarter" idx="14"/>
          </p:nvPr>
        </p:nvSpPr>
        <p:spPr>
          <a:xfrm>
            <a:off x="360000" y="1340768"/>
            <a:ext cx="5321517" cy="4786984"/>
          </a:xfrm>
          <a:prstGeom prst="rect">
            <a:avLst/>
          </a:prstGeo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2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1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»"/>
              <a:tabLst/>
              <a:defRPr sz="1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8" name="Text Placeholder 19"/>
          <p:cNvSpPr>
            <a:spLocks noGrp="1"/>
          </p:cNvSpPr>
          <p:nvPr>
            <p:ph type="body" sz="quarter" idx="15"/>
          </p:nvPr>
        </p:nvSpPr>
        <p:spPr>
          <a:xfrm>
            <a:off x="6260883" y="1340768"/>
            <a:ext cx="5321517" cy="4786984"/>
          </a:xfrm>
          <a:prstGeom prst="rect">
            <a:avLst/>
          </a:prstGeo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2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1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»"/>
              <a:tabLst/>
              <a:defRPr sz="1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360000" y="6511869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F4036A3-6577-49FF-A697-DD54E0B92DA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2A0F71-A537-C19A-C4CB-A5D558D3E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7988924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E26738B-B97C-12D0-0F4B-ED0335BB2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9E879E6-69CA-16C2-174A-6054B3D38EE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360000" y="6511869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F4036A3-6577-49FF-A697-DD54E0B92DA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3086550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6990A5-588B-F4A1-4065-57231F06D44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404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Picture 3" descr="A white v on a red background&#10;&#10;Description automatically generated">
            <a:extLst>
              <a:ext uri="{FF2B5EF4-FFF2-40B4-BE49-F238E27FC236}">
                <a16:creationId xmlns:a16="http://schemas.microsoft.com/office/drawing/2014/main" id="{87023DB5-799B-7220-6D78-D43FD8DAC4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5956863-D5A7-D766-DB5D-CC2E30088EA3}"/>
              </a:ext>
            </a:extLst>
          </p:cNvPr>
          <p:cNvSpPr txBox="1"/>
          <p:nvPr userDrawn="1"/>
        </p:nvSpPr>
        <p:spPr>
          <a:xfrm>
            <a:off x="7896200" y="2967916"/>
            <a:ext cx="42958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800" b="1" dirty="0">
                <a:solidFill>
                  <a:schemeClr val="bg1"/>
                </a:solidFill>
                <a:latin typeface="Red Hat Display" panose="02010303040201060303" pitchFamily="2" charset="0"/>
                <a:ea typeface="Red Hat Display" panose="02010303040201060303" pitchFamily="2" charset="0"/>
                <a:cs typeface="Red Hat Display" panose="02010303040201060303" pitchFamily="2" charset="0"/>
              </a:rPr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3276067532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11108753-E6C5-87D0-FE7A-80555FA22A1B}"/>
              </a:ext>
            </a:extLst>
          </p:cNvPr>
          <p:cNvSpPr/>
          <p:nvPr userDrawn="1"/>
        </p:nvSpPr>
        <p:spPr>
          <a:xfrm>
            <a:off x="6084000" y="0"/>
            <a:ext cx="6120000" cy="460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196E22-AB63-5B22-0119-05400124ADDC}"/>
              </a:ext>
            </a:extLst>
          </p:cNvPr>
          <p:cNvSpPr/>
          <p:nvPr userDrawn="1"/>
        </p:nvSpPr>
        <p:spPr>
          <a:xfrm flipV="1">
            <a:off x="6083999" y="4591975"/>
            <a:ext cx="3852000" cy="226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9DD050-F40F-791C-3DB9-570361686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711" y="898800"/>
            <a:ext cx="5760640" cy="1080000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it-IT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DDA72-6649-BB65-0928-F30277890C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2564904"/>
            <a:ext cx="5684440" cy="3960440"/>
          </a:xfrm>
        </p:spPr>
        <p:txBody>
          <a:bodyPr/>
          <a:lstStyle>
            <a:lvl1pPr marL="0" indent="0">
              <a:buFontTx/>
              <a:buNone/>
              <a:defRPr sz="2000" b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2pPr>
            <a:lvl3pPr>
              <a:defRPr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3pPr>
            <a:lvl4pPr>
              <a:defRPr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4pPr>
            <a:lvl5pPr>
              <a:defRPr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0"/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it-IT" dirty="0"/>
          </a:p>
        </p:txBody>
      </p:sp>
      <p:pic>
        <p:nvPicPr>
          <p:cNvPr id="14" name="Picture 13" descr="A white v on a red background&#10;&#10;Description automatically generated">
            <a:extLst>
              <a:ext uri="{FF2B5EF4-FFF2-40B4-BE49-F238E27FC236}">
                <a16:creationId xmlns:a16="http://schemas.microsoft.com/office/drawing/2014/main" id="{CE0F0A2F-5F90-84C0-0977-8886EC3B5B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7625" y="4591975"/>
            <a:ext cx="2268000" cy="226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FABD5B58-EA84-B2A2-DC31-6150ACD820F4}"/>
              </a:ext>
            </a:extLst>
          </p:cNvPr>
          <p:cNvSpPr txBox="1">
            <a:spLocks/>
          </p:cNvSpPr>
          <p:nvPr userDrawn="1"/>
        </p:nvSpPr>
        <p:spPr>
          <a:xfrm>
            <a:off x="0" y="1978800"/>
            <a:ext cx="6056791" cy="442088"/>
          </a:xfrm>
          <a:prstGeom prst="rect">
            <a:avLst/>
          </a:prstGeom>
          <a:solidFill>
            <a:srgbClr val="FF4040"/>
          </a:solidFill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FF0000"/>
                </a:solidFill>
                <a:latin typeface="Red Hat Display" panose="02010303040201060303" pitchFamily="2" charset="0"/>
                <a:ea typeface="Red Hat Display" panose="02010303040201060303" pitchFamily="2" charset="0"/>
                <a:cs typeface="Red Hat Display" panose="02010303040201060303" pitchFamily="2" charset="0"/>
              </a:defRPr>
            </a:lvl1pPr>
          </a:lstStyle>
          <a:p>
            <a:pPr marL="360000" fontAlgn="auto">
              <a:spcAft>
                <a:spcPts val="0"/>
              </a:spcAft>
            </a:pPr>
            <a:endParaRPr lang="it-IT" sz="24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215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2D8FF-83DC-2BAF-093C-9D0866EDA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5640" y="116632"/>
            <a:ext cx="8640960" cy="70996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40743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76D2317-9F66-8B1A-BEB2-583887A71873}"/>
              </a:ext>
            </a:extLst>
          </p:cNvPr>
          <p:cNvSpPr/>
          <p:nvPr userDrawn="1"/>
        </p:nvSpPr>
        <p:spPr>
          <a:xfrm>
            <a:off x="0" y="927837"/>
            <a:ext cx="12192000" cy="72000"/>
          </a:xfrm>
          <a:prstGeom prst="rect">
            <a:avLst/>
          </a:prstGeom>
          <a:solidFill>
            <a:srgbClr val="FF40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0000" y="6427280"/>
            <a:ext cx="2844800" cy="19613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700">
                <a:solidFill>
                  <a:srgbClr val="808080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1pPr>
          </a:lstStyle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2" name="Footer Placeholder 4"/>
          <p:cNvSpPr txBox="1">
            <a:spLocks/>
          </p:cNvSpPr>
          <p:nvPr userDrawn="1"/>
        </p:nvSpPr>
        <p:spPr>
          <a:xfrm>
            <a:off x="0" y="4872601"/>
            <a:ext cx="3237531" cy="270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600">
                <a:solidFill>
                  <a:schemeClr val="tx1">
                    <a:lumMod val="50000"/>
                    <a:lumOff val="50000"/>
                  </a:schemeClr>
                </a:solidFill>
                <a:latin typeface="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"/>
              <a:ea typeface="+mn-ea"/>
              <a:cs typeface="+mn-cs"/>
            </a:endParaRPr>
          </a:p>
        </p:txBody>
      </p:sp>
      <p:pic>
        <p:nvPicPr>
          <p:cNvPr id="7" name="Picture 6" descr="A white v on a red background&#10;&#10;Description automatically generated">
            <a:extLst>
              <a:ext uri="{FF2B5EF4-FFF2-40B4-BE49-F238E27FC236}">
                <a16:creationId xmlns:a16="http://schemas.microsoft.com/office/drawing/2014/main" id="{384EE27D-1AE3-46C7-0EE2-D84F55BCD632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2163" y="0"/>
            <a:ext cx="999837" cy="999837"/>
          </a:xfrm>
          <a:prstGeom prst="rect">
            <a:avLst/>
          </a:prstGeom>
        </p:spPr>
      </p:pic>
      <p:pic>
        <p:nvPicPr>
          <p:cNvPr id="9" name="Picture 8" descr="A black text with a arrow&#10;&#10;Description automatically generated">
            <a:extLst>
              <a:ext uri="{FF2B5EF4-FFF2-40B4-BE49-F238E27FC236}">
                <a16:creationId xmlns:a16="http://schemas.microsoft.com/office/drawing/2014/main" id="{A3D76356-F8C4-2881-7A24-E88B4AA6EB6E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57" y="360000"/>
            <a:ext cx="208639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864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7" r:id="rId1"/>
    <p:sldLayoutId id="2147484220" r:id="rId2"/>
    <p:sldLayoutId id="2147484229" r:id="rId3"/>
    <p:sldLayoutId id="2147484221" r:id="rId4"/>
    <p:sldLayoutId id="2147484222" r:id="rId5"/>
    <p:sldLayoutId id="2147484223" r:id="rId6"/>
  </p:sldLayoutIdLst>
  <p:transition>
    <p:zoom/>
  </p:transition>
  <p:hf hdr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tx1"/>
          </a:solidFill>
          <a:latin typeface="Verdana"/>
          <a:ea typeface="ＭＳ Ｐゴシック" charset="0"/>
          <a:cs typeface="Verdana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595959"/>
          </a:solidFill>
          <a:latin typeface="Verdana"/>
          <a:ea typeface="ＭＳ Ｐゴシック" charset="0"/>
          <a:cs typeface="Verdana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4D87B6-1DD1-FAEA-DBC0-DEC84D09A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557" y="980728"/>
            <a:ext cx="5734443" cy="7099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it-IT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C0CF5A-7FB6-5EA5-C6D6-0005F63F4F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5257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it-IT" dirty="0"/>
          </a:p>
        </p:txBody>
      </p:sp>
      <p:pic>
        <p:nvPicPr>
          <p:cNvPr id="11" name="Picture 10" descr="A black text with a arrow&#10;&#10;Description automatically generated">
            <a:extLst>
              <a:ext uri="{FF2B5EF4-FFF2-40B4-BE49-F238E27FC236}">
                <a16:creationId xmlns:a16="http://schemas.microsoft.com/office/drawing/2014/main" id="{817D9C82-2980-6C3B-13BC-5E3AADA69D3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57" y="360000"/>
            <a:ext cx="208639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395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2" r:id="rId1"/>
    <p:sldLayoutId id="2147484233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Arial" panose="020B0604020202020204" pitchFamily="34" charset="0"/>
          <a:ea typeface="Noto Sans" panose="020B0502040504020204" pitchFamily="34" charset="0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C79A9-AB87-5A5D-1DB3-2A3FE3026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710" y="898800"/>
            <a:ext cx="5893881" cy="1080000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Portable </a:t>
            </a:r>
            <a:r>
              <a:rPr lang="en-US" dirty="0"/>
              <a:t>Monitor LIGHT</a:t>
            </a:r>
            <a:br>
              <a:rPr lang="en-US" dirty="0"/>
            </a:br>
            <a:r>
              <a:rPr lang="en-US" dirty="0"/>
              <a:t>FHD 1080p Touch &amp; Non-Touch</a:t>
            </a:r>
            <a:endParaRPr lang="it-IT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75C0D1-570C-D289-C728-5F33DE1568C8}"/>
              </a:ext>
            </a:extLst>
          </p:cNvPr>
          <p:cNvSpPr txBox="1"/>
          <p:nvPr/>
        </p:nvSpPr>
        <p:spPr>
          <a:xfrm>
            <a:off x="0" y="2016000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0000" fontAlgn="auto">
              <a:spcAft>
                <a:spcPts val="0"/>
              </a:spcAft>
            </a:pPr>
            <a:r>
              <a:rPr lang="it-IT" sz="1800" b="0" dirty="0">
                <a:solidFill>
                  <a:schemeClr val="bg1"/>
                </a:solidFill>
              </a:rPr>
              <a:t>PN: </a:t>
            </a:r>
            <a:r>
              <a:rPr lang="it-IT" dirty="0">
                <a:solidFill>
                  <a:schemeClr val="bg1"/>
                </a:solidFill>
              </a:rPr>
              <a:t>32400, 32401, 32402</a:t>
            </a:r>
            <a:endParaRPr lang="it-IT" sz="1800" b="0" dirty="0">
              <a:solidFill>
                <a:schemeClr val="bg1"/>
              </a:solidFill>
            </a:endParaRPr>
          </a:p>
        </p:txBody>
      </p:sp>
      <p:pic>
        <p:nvPicPr>
          <p:cNvPr id="8" name="Picture 7" descr="A green sign with a white letter&#10;&#10;Description automatically generated">
            <a:extLst>
              <a:ext uri="{FF2B5EF4-FFF2-40B4-BE49-F238E27FC236}">
                <a16:creationId xmlns:a16="http://schemas.microsoft.com/office/drawing/2014/main" id="{10F4CCDA-2630-0E02-3318-DDE13E2486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592" y="116632"/>
            <a:ext cx="933847" cy="511697"/>
          </a:xfrm>
          <a:prstGeom prst="rect">
            <a:avLst/>
          </a:prstGeom>
        </p:spPr>
      </p:pic>
      <p:sp>
        <p:nvSpPr>
          <p:cNvPr id="16" name="Content Placeholder 6">
            <a:extLst>
              <a:ext uri="{FF2B5EF4-FFF2-40B4-BE49-F238E27FC236}">
                <a16:creationId xmlns:a16="http://schemas.microsoft.com/office/drawing/2014/main" id="{C2AD2FC2-D0D8-1A74-F323-A0E8E8EE46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2492896"/>
            <a:ext cx="5684440" cy="4176464"/>
          </a:xfrm>
        </p:spPr>
        <p:txBody>
          <a:bodyPr>
            <a:normAutofit lnSpcReduction="10000"/>
          </a:bodyPr>
          <a:lstStyle/>
          <a:p>
            <a:r>
              <a:rPr lang="en-US" altLang="en-US" sz="1400" b="1" dirty="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Description</a:t>
            </a:r>
            <a:endParaRPr lang="en-US" sz="1400" b="1" dirty="0">
              <a:solidFill>
                <a:schemeClr val="tx1"/>
              </a:solidFill>
            </a:endParaRPr>
          </a:p>
          <a:p>
            <a:pPr>
              <a:spcBef>
                <a:spcPct val="20000"/>
              </a:spcBef>
            </a:pPr>
            <a:r>
              <a:rPr lang="en-US" sz="1100" dirty="0"/>
              <a:t>Verbatim’s Portable Monitors LIGHT series is designed for users who require high-quality, compact displays for productivity and entertainment on the go. </a:t>
            </a:r>
          </a:p>
          <a:p>
            <a:pPr>
              <a:spcBef>
                <a:spcPct val="20000"/>
              </a:spcBef>
            </a:pPr>
            <a:r>
              <a:rPr lang="en-US" sz="1100" dirty="0"/>
              <a:t>The family comprises three models: a 14″ touchscreen, a 15.6″ touchscreen, and a 15.6″ non-touch. Each model features a Full HD (1920 × 1080) resolution with an IPS panel, delivering sharp images and consistent </a:t>
            </a:r>
            <a:r>
              <a:rPr lang="en-US" sz="1100" dirty="0" err="1"/>
              <a:t>colour</a:t>
            </a:r>
            <a:r>
              <a:rPr lang="en-US" sz="1100" dirty="0"/>
              <a:t> reproduction across a 178° wide viewing angle. </a:t>
            </a:r>
          </a:p>
          <a:p>
            <a:pPr>
              <a:spcBef>
                <a:spcPct val="20000"/>
              </a:spcBef>
            </a:pPr>
            <a:r>
              <a:rPr lang="en-US" sz="1100" dirty="0"/>
              <a:t>With an ultra-slim and lightweight design, integrated speakers, and an audio jack, these monitors offer versatile functionality. </a:t>
            </a:r>
          </a:p>
          <a:p>
            <a:pPr>
              <a:spcBef>
                <a:spcPct val="20000"/>
              </a:spcBef>
            </a:pPr>
            <a:r>
              <a:rPr lang="en-US" sz="1100" dirty="0"/>
              <a:t>All units include a protective neoprene sleeve for secure and convenient portability.</a:t>
            </a:r>
          </a:p>
          <a:p>
            <a:pPr>
              <a:spcBef>
                <a:spcPct val="20000"/>
              </a:spcBef>
            </a:pPr>
            <a:endParaRPr lang="en-US" sz="1100" dirty="0"/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ea typeface="MS PGothic" pitchFamily="34" charset="-128"/>
              </a:rPr>
              <a:t>Full HD Resolution (1920×1080) with 16:9 Aspect Ratio &amp; 16.7 million </a:t>
            </a:r>
            <a:r>
              <a:rPr lang="en-US" sz="1100" dirty="0" err="1">
                <a:ea typeface="MS PGothic" pitchFamily="34" charset="-128"/>
              </a:rPr>
              <a:t>colours</a:t>
            </a:r>
            <a:endParaRPr lang="en-US" sz="1100" dirty="0">
              <a:ea typeface="MS PGothic" pitchFamily="34" charset="-128"/>
            </a:endParaRP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ea typeface="MS PGothic" pitchFamily="34" charset="-128"/>
              </a:rPr>
              <a:t>Touchscreen version uses 10-Point Capacitive Multi-Touch for fast and precise touch control thanks to the </a:t>
            </a:r>
            <a:r>
              <a:rPr lang="en-US" sz="1100" dirty="0" err="1">
                <a:ea typeface="MS PGothic" pitchFamily="34" charset="-128"/>
              </a:rPr>
              <a:t>Glass+Glass</a:t>
            </a:r>
            <a:r>
              <a:rPr lang="en-US" sz="1100" dirty="0">
                <a:ea typeface="MS PGothic" pitchFamily="34" charset="-128"/>
              </a:rPr>
              <a:t> Touch Panel.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ea typeface="MS PGothic" pitchFamily="34" charset="-128"/>
              </a:rPr>
              <a:t>Easy USB-C Connection – plug &amp; play, one cable for video, power, and touch (where available)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ea typeface="MS PGothic" pitchFamily="34" charset="-128"/>
              </a:rPr>
              <a:t>IPS Panel with 178° Viewing Angle – clear images from any direction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ea typeface="MS PGothic" pitchFamily="34" charset="-128"/>
              </a:rPr>
              <a:t>HDR Technology – enhanced picture quality and vibrant </a:t>
            </a:r>
            <a:r>
              <a:rPr lang="en-US" sz="1100" dirty="0" err="1">
                <a:ea typeface="MS PGothic" pitchFamily="34" charset="-128"/>
              </a:rPr>
              <a:t>colours</a:t>
            </a:r>
            <a:endParaRPr lang="en-US" sz="1100" dirty="0">
              <a:ea typeface="MS PGothic" pitchFamily="34" charset="-128"/>
            </a:endParaRP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ea typeface="MS PGothic" pitchFamily="34" charset="-128"/>
              </a:rPr>
              <a:t>Wide Device Compatibility – works with PC, Mac, tablets, smartphones, and consoles via USB-C or HDMI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ea typeface="MS PGothic" pitchFamily="34" charset="-128"/>
              </a:rPr>
              <a:t>Ultra-Slim &amp; Lightweight Design – perfect for travel and mobile work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ea typeface="MS PGothic" pitchFamily="34" charset="-128"/>
              </a:rPr>
              <a:t>Built-In Speakers &amp; Audio Jack – no extra sound system needed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1100" dirty="0">
                <a:ea typeface="MS PGothic" pitchFamily="34" charset="-128"/>
              </a:rPr>
              <a:t>Multi-lingual On Screen Display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GB" sz="1100" dirty="0">
              <a:ea typeface="MS PGothic" pitchFamily="34" charset="-128"/>
            </a:endParaRPr>
          </a:p>
          <a:p>
            <a:pPr>
              <a:spcBef>
                <a:spcPct val="20000"/>
              </a:spcBef>
            </a:pPr>
            <a:r>
              <a:rPr lang="en-GB" sz="800" dirty="0">
                <a:ea typeface="MS PGothic" pitchFamily="34" charset="-128"/>
              </a:rPr>
              <a:t>* Only for Windows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40B7641-0F45-C468-94D2-3A887E9B84F5}"/>
              </a:ext>
            </a:extLst>
          </p:cNvPr>
          <p:cNvGrpSpPr/>
          <p:nvPr/>
        </p:nvGrpSpPr>
        <p:grpSpPr>
          <a:xfrm>
            <a:off x="6744072" y="3644984"/>
            <a:ext cx="4831682" cy="698931"/>
            <a:chOff x="6297578" y="3644984"/>
            <a:chExt cx="4831682" cy="698931"/>
          </a:xfrm>
        </p:grpSpPr>
        <p:pic>
          <p:nvPicPr>
            <p:cNvPr id="11" name="Picture 10" descr="A red square with white text&#10;&#10;AI-generated content may be incorrect.">
              <a:extLst>
                <a:ext uri="{FF2B5EF4-FFF2-40B4-BE49-F238E27FC236}">
                  <a16:creationId xmlns:a16="http://schemas.microsoft.com/office/drawing/2014/main" id="{895775CE-6A5B-94F8-093B-74CB7A85A5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7578" y="3644984"/>
              <a:ext cx="698931" cy="698931"/>
            </a:xfrm>
            <a:prstGeom prst="rect">
              <a:avLst/>
            </a:prstGeom>
          </p:spPr>
        </p:pic>
        <p:pic>
          <p:nvPicPr>
            <p:cNvPr id="24" name="Picture 23" descr="A red square with white text&#10;&#10;AI-generated content may be incorrect.">
              <a:extLst>
                <a:ext uri="{FF2B5EF4-FFF2-40B4-BE49-F238E27FC236}">
                  <a16:creationId xmlns:a16="http://schemas.microsoft.com/office/drawing/2014/main" id="{2FB11BA5-8274-BE81-2F1F-4A474AE04C7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24234" y="3644984"/>
              <a:ext cx="698931" cy="698931"/>
            </a:xfrm>
            <a:prstGeom prst="rect">
              <a:avLst/>
            </a:prstGeom>
          </p:spPr>
        </p:pic>
        <p:pic>
          <p:nvPicPr>
            <p:cNvPr id="26" name="Picture 25" descr="A red square with white text&#10;&#10;AI-generated content may be incorrect.">
              <a:extLst>
                <a:ext uri="{FF2B5EF4-FFF2-40B4-BE49-F238E27FC236}">
                  <a16:creationId xmlns:a16="http://schemas.microsoft.com/office/drawing/2014/main" id="{2930AA1D-B203-AAD1-F19E-AB9C3EF75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77546" y="3644984"/>
              <a:ext cx="698931" cy="698931"/>
            </a:xfrm>
            <a:prstGeom prst="rect">
              <a:avLst/>
            </a:prstGeom>
          </p:spPr>
        </p:pic>
        <p:pic>
          <p:nvPicPr>
            <p:cNvPr id="28" name="Picture 27" descr="A red square with a circle of colors&#10;&#10;AI-generated content may be incorrect.">
              <a:extLst>
                <a:ext uri="{FF2B5EF4-FFF2-40B4-BE49-F238E27FC236}">
                  <a16:creationId xmlns:a16="http://schemas.microsoft.com/office/drawing/2014/main" id="{0400BD9E-0EB8-CB47-8D66-C3E6DDD3029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0890" y="3644984"/>
              <a:ext cx="698931" cy="698931"/>
            </a:xfrm>
            <a:prstGeom prst="rect">
              <a:avLst/>
            </a:prstGeom>
          </p:spPr>
        </p:pic>
        <p:pic>
          <p:nvPicPr>
            <p:cNvPr id="30" name="Picture 29" descr="A red square with white volume symbol&#10;&#10;AI-generated content may be incorrect.">
              <a:extLst>
                <a:ext uri="{FF2B5EF4-FFF2-40B4-BE49-F238E27FC236}">
                  <a16:creationId xmlns:a16="http://schemas.microsoft.com/office/drawing/2014/main" id="{970E1389-295E-DB3D-EE78-435135585CE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30329" y="3644984"/>
              <a:ext cx="698931" cy="698931"/>
            </a:xfrm>
            <a:prstGeom prst="rect">
              <a:avLst/>
            </a:prstGeom>
          </p:spPr>
        </p:pic>
        <p:pic>
          <p:nvPicPr>
            <p:cNvPr id="19" name="Picture 18" descr="A red square with white and black logo&#10;&#10;AI-generated content may be incorrect.">
              <a:extLst>
                <a:ext uri="{FF2B5EF4-FFF2-40B4-BE49-F238E27FC236}">
                  <a16:creationId xmlns:a16="http://schemas.microsoft.com/office/drawing/2014/main" id="{E059C240-9143-3780-7D5D-2A10BC739D6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04202" y="3644984"/>
              <a:ext cx="698400" cy="698400"/>
            </a:xfrm>
            <a:prstGeom prst="rect">
              <a:avLst/>
            </a:prstGeom>
          </p:spPr>
        </p:pic>
      </p:grpSp>
      <p:pic>
        <p:nvPicPr>
          <p:cNvPr id="4" name="Picture 3" descr="A screen shot of a computer monitor&#10;&#10;AI-generated content may be incorrect.">
            <a:extLst>
              <a:ext uri="{FF2B5EF4-FFF2-40B4-BE49-F238E27FC236}">
                <a16:creationId xmlns:a16="http://schemas.microsoft.com/office/drawing/2014/main" id="{463F25B9-4B82-FFD3-A646-0144AC5DB25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032" y="813696"/>
            <a:ext cx="3137581" cy="2520000"/>
          </a:xfrm>
          <a:prstGeom prst="rect">
            <a:avLst/>
          </a:prstGeom>
        </p:spPr>
      </p:pic>
      <p:pic>
        <p:nvPicPr>
          <p:cNvPr id="7" name="Picture 6" descr="A computer monitor with a colorful design&#10;&#10;AI-generated content may be incorrect.">
            <a:extLst>
              <a:ext uri="{FF2B5EF4-FFF2-40B4-BE49-F238E27FC236}">
                <a16:creationId xmlns:a16="http://schemas.microsoft.com/office/drawing/2014/main" id="{099D85A6-AFEC-FEF1-93B2-E607A1A2E70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3426" y="116632"/>
            <a:ext cx="3579815" cy="2875188"/>
          </a:xfrm>
          <a:prstGeom prst="rect">
            <a:avLst/>
          </a:prstGeom>
        </p:spPr>
      </p:pic>
      <p:pic>
        <p:nvPicPr>
          <p:cNvPr id="10" name="Picture 9" descr="A hand pointing at a screen&#10;&#10;AI-generated content may be incorrect.">
            <a:extLst>
              <a:ext uri="{FF2B5EF4-FFF2-40B4-BE49-F238E27FC236}">
                <a16:creationId xmlns:a16="http://schemas.microsoft.com/office/drawing/2014/main" id="{FDCF541B-0E3B-F739-743C-50FC4EED4E5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4602" y="363330"/>
            <a:ext cx="3441631" cy="2764203"/>
          </a:xfrm>
          <a:prstGeom prst="rect">
            <a:avLst/>
          </a:prstGeom>
        </p:spPr>
      </p:pic>
      <p:pic>
        <p:nvPicPr>
          <p:cNvPr id="18" name="Picture 17" descr="A red and white square with a hand pointing at a button&#10;&#10;AI-generated content may be incorrect.">
            <a:extLst>
              <a:ext uri="{FF2B5EF4-FFF2-40B4-BE49-F238E27FC236}">
                <a16:creationId xmlns:a16="http://schemas.microsoft.com/office/drawing/2014/main" id="{CEB24612-429B-4116-03CE-98AC092CBB8C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7015" y="2740480"/>
            <a:ext cx="590723" cy="593216"/>
          </a:xfrm>
          <a:prstGeom prst="rect">
            <a:avLst/>
          </a:prstGeom>
        </p:spPr>
      </p:pic>
      <p:pic>
        <p:nvPicPr>
          <p:cNvPr id="6" name="Picture 5" descr="A white box with a black background&#10;&#10;AI-generated content may be incorrect.">
            <a:extLst>
              <a:ext uri="{FF2B5EF4-FFF2-40B4-BE49-F238E27FC236}">
                <a16:creationId xmlns:a16="http://schemas.microsoft.com/office/drawing/2014/main" id="{08729E72-B0A9-C7CB-8C1A-39B0EA63E15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97" t="20601" r="24507" b="20600"/>
          <a:stretch>
            <a:fillRect/>
          </a:stretch>
        </p:blipFill>
        <p:spPr>
          <a:xfrm>
            <a:off x="6217400" y="4655203"/>
            <a:ext cx="2257195" cy="1759416"/>
          </a:xfrm>
          <a:prstGeom prst="rect">
            <a:avLst/>
          </a:prstGeom>
        </p:spPr>
      </p:pic>
      <p:pic>
        <p:nvPicPr>
          <p:cNvPr id="15" name="Picture 14" descr="A white box with a screen on it&#10;&#10;AI-generated content may be incorrect.">
            <a:extLst>
              <a:ext uri="{FF2B5EF4-FFF2-40B4-BE49-F238E27FC236}">
                <a16:creationId xmlns:a16="http://schemas.microsoft.com/office/drawing/2014/main" id="{0941DFFD-4FFA-A4ED-A5A1-D5904789CD11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1" t="19551" r="24507" b="21650"/>
          <a:stretch>
            <a:fillRect/>
          </a:stretch>
        </p:blipFill>
        <p:spPr>
          <a:xfrm>
            <a:off x="6844055" y="5050916"/>
            <a:ext cx="2384200" cy="176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797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CFBA224F-5338-B4EB-40F0-9A7A92007162}"/>
              </a:ext>
            </a:extLst>
          </p:cNvPr>
          <p:cNvSpPr txBox="1">
            <a:spLocks/>
          </p:cNvSpPr>
          <p:nvPr/>
        </p:nvSpPr>
        <p:spPr bwMode="auto">
          <a:xfrm>
            <a:off x="401662" y="2568537"/>
            <a:ext cx="5190282" cy="2444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altLang="en-US" sz="12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Features</a:t>
            </a:r>
            <a:endParaRPr lang="en-GB" altLang="en-US" sz="1000" b="1" dirty="0">
              <a:latin typeface="Arial" panose="020B0604020202020204" pitchFamily="34" charset="0"/>
              <a:ea typeface="Red Hat Display" panose="02010303040201060303" pitchFamily="2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Brightness (typical): 220-250cd/m² (Typ.)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NTSC: 45%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Contrast (typical): 1000:1 (Typ.) 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Refresh rate: 60 Hz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Active area (mm): 14” 309.31×173.99, 15.6” 344.16×193.59 mm (H×V)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Pixel pitch (mm):   14” 161.1×161.1, 15.6”: 179.25×179.25 um (H×V)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Resolution (H x V): 1920*1080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Aspect ratio: 16:9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Response Time: </a:t>
            </a:r>
          </a:p>
          <a:p>
            <a:pPr lvl="1">
              <a:spcBef>
                <a:spcPct val="20000"/>
              </a:spcBef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Typical GTG:10ms, Typical </a:t>
            </a:r>
            <a:r>
              <a:rPr lang="en-GB" altLang="en-US" sz="11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Tr+Tf</a:t>
            </a: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: 20ms, Btw: 20ms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View angles LR,DU (CR&gt;10):  89/89/89/89 (Typ.)(CR&gt;10)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endParaRPr lang="en-GB" altLang="en-US" sz="10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A0EA95A-969B-2198-2BE4-4D063E3C9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116632"/>
            <a:ext cx="8148568" cy="730995"/>
          </a:xfrm>
        </p:spPr>
        <p:txBody>
          <a:bodyPr/>
          <a:lstStyle/>
          <a:p>
            <a:r>
              <a:rPr lang="en-US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Portable Monitor LIGHT</a:t>
            </a:r>
            <a:br>
              <a:rPr lang="en-US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FHD 1080p Touch &amp; Non-Touch</a:t>
            </a:r>
            <a:endParaRPr lang="it-IT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D7A579-C5D8-3CF0-E052-5AA042BA68EF}"/>
              </a:ext>
            </a:extLst>
          </p:cNvPr>
          <p:cNvSpPr txBox="1"/>
          <p:nvPr/>
        </p:nvSpPr>
        <p:spPr>
          <a:xfrm>
            <a:off x="0" y="1080000"/>
            <a:ext cx="8400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0000" fontAlgn="auto">
              <a:spcAft>
                <a:spcPts val="0"/>
              </a:spcAft>
            </a:pPr>
            <a:r>
              <a:rPr lang="it-IT" sz="1800" b="0" dirty="0"/>
              <a:t>PN: 32400, 32401, 32402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3627CDC-49F2-0BDA-5191-C96F086306F9}"/>
              </a:ext>
            </a:extLst>
          </p:cNvPr>
          <p:cNvSpPr txBox="1">
            <a:spLocks/>
          </p:cNvSpPr>
          <p:nvPr/>
        </p:nvSpPr>
        <p:spPr bwMode="auto">
          <a:xfrm>
            <a:off x="337040" y="5233263"/>
            <a:ext cx="4174784" cy="97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altLang="en-US" sz="12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Languages</a:t>
            </a:r>
            <a:endParaRPr lang="en-GB" altLang="en-US" sz="1000" b="1" dirty="0">
              <a:latin typeface="Arial" panose="020B0604020202020204" pitchFamily="34" charset="0"/>
              <a:ea typeface="Red Hat Display" panose="02010303040201060303" pitchFamily="2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Front of pack: English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Back and Side of Pack: Product info in English, French, Spanish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Back of Pack: English, French, German, Dutch, Italian, Spanish, Portuguese, Polish, Russian, Czech, Hungarian, Slovakian, Croatian, Serbian, Romanian, Turkish, Traditional Chinese, Simplified Chinese, Korean, Japanese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endParaRPr lang="en-GB" altLang="en-US" sz="10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C867A4DF-4E74-0A53-98D2-DC182652A048}"/>
              </a:ext>
            </a:extLst>
          </p:cNvPr>
          <p:cNvSpPr txBox="1">
            <a:spLocks/>
          </p:cNvSpPr>
          <p:nvPr/>
        </p:nvSpPr>
        <p:spPr bwMode="auto">
          <a:xfrm>
            <a:off x="4871864" y="5233263"/>
            <a:ext cx="3705561" cy="1031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2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Quick Installation Languages: 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English, French, German, Traditional Chinese + Technical Support text in English, French, German, Dutch, Italian, Spanish, Portuguese, Polish, Russian, Czech, Hungarian, Croatian, Serbian, Slovakian, Romanian, Turkish, Traditional Chinese, Simplified Chinese, Korean, Japanese</a:t>
            </a:r>
            <a:endParaRPr lang="en-GB" altLang="en-US" sz="1000" dirty="0">
              <a:solidFill>
                <a:srgbClr val="595959"/>
              </a:solidFill>
              <a:latin typeface="Verdana" pitchFamily="34" charset="0"/>
            </a:endParaRPr>
          </a:p>
        </p:txBody>
      </p:sp>
      <p:graphicFrame>
        <p:nvGraphicFramePr>
          <p:cNvPr id="17" name="Table 15">
            <a:extLst>
              <a:ext uri="{FF2B5EF4-FFF2-40B4-BE49-F238E27FC236}">
                <a16:creationId xmlns:a16="http://schemas.microsoft.com/office/drawing/2014/main" id="{225DE87A-BFF7-5CBB-14B1-A3E8990D61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1050776"/>
              </p:ext>
            </p:extLst>
          </p:nvPr>
        </p:nvGraphicFramePr>
        <p:xfrm>
          <a:off x="401663" y="1558156"/>
          <a:ext cx="11453299" cy="9347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771905">
                  <a:extLst>
                    <a:ext uri="{9D8B030D-6E8A-4147-A177-3AD203B41FA5}">
                      <a16:colId xmlns:a16="http://schemas.microsoft.com/office/drawing/2014/main" val="840661436"/>
                    </a:ext>
                  </a:extLst>
                </a:gridCol>
                <a:gridCol w="771905">
                  <a:extLst>
                    <a:ext uri="{9D8B030D-6E8A-4147-A177-3AD203B41FA5}">
                      <a16:colId xmlns:a16="http://schemas.microsoft.com/office/drawing/2014/main" val="1184221313"/>
                    </a:ext>
                  </a:extLst>
                </a:gridCol>
                <a:gridCol w="1083196">
                  <a:extLst>
                    <a:ext uri="{9D8B030D-6E8A-4147-A177-3AD203B41FA5}">
                      <a16:colId xmlns:a16="http://schemas.microsoft.com/office/drawing/2014/main" val="337369872"/>
                    </a:ext>
                  </a:extLst>
                </a:gridCol>
                <a:gridCol w="1411147">
                  <a:extLst>
                    <a:ext uri="{9D8B030D-6E8A-4147-A177-3AD203B41FA5}">
                      <a16:colId xmlns:a16="http://schemas.microsoft.com/office/drawing/2014/main" val="3546087101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182124952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798085159"/>
                    </a:ext>
                  </a:extLst>
                </a:gridCol>
                <a:gridCol w="837912">
                  <a:extLst>
                    <a:ext uri="{9D8B030D-6E8A-4147-A177-3AD203B41FA5}">
                      <a16:colId xmlns:a16="http://schemas.microsoft.com/office/drawing/2014/main" val="2548228779"/>
                    </a:ext>
                  </a:extLst>
                </a:gridCol>
                <a:gridCol w="1430088">
                  <a:extLst>
                    <a:ext uri="{9D8B030D-6E8A-4147-A177-3AD203B41FA5}">
                      <a16:colId xmlns:a16="http://schemas.microsoft.com/office/drawing/2014/main" val="2722413768"/>
                    </a:ext>
                  </a:extLst>
                </a:gridCol>
                <a:gridCol w="953393">
                  <a:extLst>
                    <a:ext uri="{9D8B030D-6E8A-4147-A177-3AD203B41FA5}">
                      <a16:colId xmlns:a16="http://schemas.microsoft.com/office/drawing/2014/main" val="2967578035"/>
                    </a:ext>
                  </a:extLst>
                </a:gridCol>
                <a:gridCol w="953393">
                  <a:extLst>
                    <a:ext uri="{9D8B030D-6E8A-4147-A177-3AD203B41FA5}">
                      <a16:colId xmlns:a16="http://schemas.microsoft.com/office/drawing/2014/main" val="2218797227"/>
                    </a:ext>
                  </a:extLst>
                </a:gridCol>
              </a:tblGrid>
              <a:tr h="216468">
                <a:tc>
                  <a:txBody>
                    <a:bodyPr/>
                    <a:lstStyle/>
                    <a:p>
                      <a:pPr algn="ctr" rtl="0" fontAlgn="ctr"/>
                      <a:r>
                        <a:rPr lang="it-IT" sz="1100" b="1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4040"/>
                          </a:highlight>
                          <a:latin typeface="Arial" panose="020B0604020202020204" pitchFamily="34" charset="0"/>
                        </a:rPr>
                        <a:t>PN</a:t>
                      </a: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it-IT" sz="1100" b="1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4040"/>
                          </a:highlight>
                          <a:latin typeface="Arial" panose="020B0604020202020204" pitchFamily="34" charset="0"/>
                        </a:rPr>
                        <a:t>Panel</a:t>
                      </a: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100" b="1" i="0" u="none" strike="noStrike" kern="1200" dirty="0">
                          <a:solidFill>
                            <a:srgbClr val="FFFFFF"/>
                          </a:solidFill>
                          <a:effectLst/>
                          <a:highlight>
                            <a:srgbClr val="FF4040"/>
                          </a:highlight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Size</a:t>
                      </a: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100" b="1" i="0" u="none" strike="noStrike" kern="1200" dirty="0">
                          <a:solidFill>
                            <a:srgbClr val="FFFFFF"/>
                          </a:solidFill>
                          <a:effectLst/>
                          <a:highlight>
                            <a:srgbClr val="FF4040"/>
                          </a:highlight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Resolution (H x V)</a:t>
                      </a: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100" b="1" i="0" u="none" strike="noStrike" kern="1200" dirty="0">
                          <a:solidFill>
                            <a:srgbClr val="FFFFFF"/>
                          </a:solidFill>
                          <a:effectLst/>
                          <a:highlight>
                            <a:srgbClr val="FF4040"/>
                          </a:highlight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Touch</a:t>
                      </a: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100" b="1" i="0" u="none" strike="noStrike" kern="1200" dirty="0">
                          <a:solidFill>
                            <a:srgbClr val="FFFFFF"/>
                          </a:solidFill>
                          <a:effectLst/>
                          <a:highlight>
                            <a:srgbClr val="FF4040"/>
                          </a:highlight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Wall Mounting</a:t>
                      </a: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100" b="1" i="0" u="none" strike="noStrike" kern="1200" dirty="0">
                          <a:solidFill>
                            <a:srgbClr val="FFFFFF"/>
                          </a:solidFill>
                          <a:effectLst/>
                          <a:highlight>
                            <a:srgbClr val="FF4040"/>
                          </a:highlight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Power</a:t>
                      </a: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100" b="1" i="0" u="none" strike="noStrike" kern="1200" dirty="0">
                          <a:solidFill>
                            <a:srgbClr val="FFFFFF"/>
                          </a:solidFill>
                          <a:effectLst/>
                          <a:highlight>
                            <a:srgbClr val="FF4040"/>
                          </a:highlight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Video</a:t>
                      </a: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100" b="1" i="0" u="none" strike="noStrike" kern="1200" dirty="0">
                          <a:solidFill>
                            <a:srgbClr val="FFFFFF"/>
                          </a:solidFill>
                          <a:effectLst/>
                          <a:highlight>
                            <a:srgbClr val="FF4040"/>
                          </a:highlight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Case</a:t>
                      </a: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100" b="1" i="0" u="none" strike="noStrike" kern="1200" dirty="0">
                          <a:solidFill>
                            <a:srgbClr val="FFFFFF"/>
                          </a:solidFill>
                          <a:effectLst/>
                          <a:highlight>
                            <a:srgbClr val="FF4040"/>
                          </a:highlight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Weight</a:t>
                      </a: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4986480"/>
                  </a:ext>
                </a:extLst>
              </a:tr>
              <a:tr h="239424">
                <a:tc>
                  <a:txBody>
                    <a:bodyPr/>
                    <a:lstStyle/>
                    <a:p>
                      <a:pPr algn="ctr" rtl="0" fontAlgn="ctr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32400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IPS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14"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rtl="0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FHD 1920x1080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Capacitive G+G, Multi-Touch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rtl="0" fontAlgn="b"/>
                      <a:r>
                        <a:rPr lang="it-IT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2 screw threads, 75mm apart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USB-C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USB-C / Mini HDMI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rtl="0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Plastic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778.2 g</a:t>
                      </a:r>
                    </a:p>
                  </a:txBody>
                  <a:tcPr marL="9525" marR="9525" marT="9525" anchor="ctr"/>
                </a:tc>
                <a:extLst>
                  <a:ext uri="{0D108BD9-81ED-4DB2-BD59-A6C34878D82A}">
                    <a16:rowId xmlns:a16="http://schemas.microsoft.com/office/drawing/2014/main" val="1957535620"/>
                  </a:ext>
                </a:extLst>
              </a:tr>
              <a:tr h="239424">
                <a:tc>
                  <a:txBody>
                    <a:bodyPr/>
                    <a:lstStyle/>
                    <a:p>
                      <a:pPr algn="ctr" rtl="0" fontAlgn="ctr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32401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it-IT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kumimoji="0" lang="it-IT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15.6</a:t>
                      </a:r>
                      <a:endParaRPr lang="it-IT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No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rtl="0" fontAlgn="b"/>
                      <a:endParaRPr lang="it-IT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/>
                      <a:r>
                        <a:rPr 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682.0 g</a:t>
                      </a:r>
                    </a:p>
                  </a:txBody>
                  <a:tcPr marL="9525" marR="9525" marT="9525" anchor="ctr"/>
                </a:tc>
                <a:extLst>
                  <a:ext uri="{0D108BD9-81ED-4DB2-BD59-A6C34878D82A}">
                    <a16:rowId xmlns:a16="http://schemas.microsoft.com/office/drawing/2014/main" val="3200506298"/>
                  </a:ext>
                </a:extLst>
              </a:tr>
              <a:tr h="239424">
                <a:tc>
                  <a:txBody>
                    <a:bodyPr/>
                    <a:lstStyle/>
                    <a:p>
                      <a:pPr algn="ctr" rtl="0" fontAlgn="ctr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32402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it-IT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kumimoji="0" lang="it-IT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15.6</a:t>
                      </a:r>
                      <a:endParaRPr lang="it-IT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Capacitive G+G, Multi-Touch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rtl="0" fontAlgn="b"/>
                      <a:endParaRPr lang="it-IT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973.2 g</a:t>
                      </a:r>
                    </a:p>
                  </a:txBody>
                  <a:tcPr marL="9525" marR="9525" marT="9525" anchor="ctr"/>
                </a:tc>
                <a:extLst>
                  <a:ext uri="{0D108BD9-81ED-4DB2-BD59-A6C34878D82A}">
                    <a16:rowId xmlns:a16="http://schemas.microsoft.com/office/drawing/2014/main" val="270847404"/>
                  </a:ext>
                </a:extLst>
              </a:tr>
            </a:tbl>
          </a:graphicData>
        </a:graphic>
      </p:graphicFrame>
      <p:pic>
        <p:nvPicPr>
          <p:cNvPr id="7" name="Picture 6" descr="A black rectangular object with red dots&#10;&#10;AI-generated content may be incorrect.">
            <a:extLst>
              <a:ext uri="{FF2B5EF4-FFF2-40B4-BE49-F238E27FC236}">
                <a16:creationId xmlns:a16="http://schemas.microsoft.com/office/drawing/2014/main" id="{8117BCD5-1CF7-FFC6-4DBB-4B7EDF721C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5" t="17451" b="20600"/>
          <a:stretch>
            <a:fillRect/>
          </a:stretch>
        </p:blipFill>
        <p:spPr>
          <a:xfrm>
            <a:off x="7267752" y="2724291"/>
            <a:ext cx="4924248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572604"/>
      </p:ext>
    </p:extLst>
  </p:cSld>
  <p:clrMapOvr>
    <a:masterClrMapping/>
  </p:clrMapOvr>
  <p:transition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5F3D143-CAD1-45F1-971D-8CF723D10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44624"/>
            <a:ext cx="8148568" cy="864096"/>
          </a:xfrm>
          <a:prstGeom prst="rect">
            <a:avLst/>
          </a:prstGeom>
        </p:spPr>
        <p:txBody>
          <a:bodyPr/>
          <a:lstStyle/>
          <a:p>
            <a:r>
              <a:rPr lang="en-US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Portable Monitor LIGHT</a:t>
            </a:r>
            <a:br>
              <a:rPr lang="en-US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FHD 1080p Touch &amp; Non-Touch</a:t>
            </a:r>
            <a:endParaRPr lang="en-GB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B1706E-6C84-48F4-BDE3-56907D76D5D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2F4036A3-6577-49FF-A697-DD54E0B92DA7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51F011C-6D9D-8B92-DB05-EE6B91B6F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0811229"/>
              </p:ext>
            </p:extLst>
          </p:nvPr>
        </p:nvGraphicFramePr>
        <p:xfrm>
          <a:off x="468000" y="1249456"/>
          <a:ext cx="11305253" cy="159718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19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92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17050645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47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9914">
                <a:tc>
                  <a:txBody>
                    <a:bodyPr/>
                    <a:lstStyle/>
                    <a:p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Reorder No.</a:t>
                      </a:r>
                    </a:p>
                  </a:txBody>
                  <a:tcPr marL="91445" marR="91445" marT="45723" marB="4572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Description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Tariff Code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Barcode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EAN-128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EAN-14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575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32400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Verbatim Portable 14" FHD Touch Monitor LIGHT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8528521210</a:t>
                      </a:r>
                    </a:p>
                  </a:txBody>
                  <a:tcPr marL="108000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023942324003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(02)00023942324003(37)02(91)863 (02)00023942324003(37)06(91)863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20023942324007 50023942324008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56866716"/>
                  </a:ext>
                </a:extLst>
              </a:tr>
              <a:tr h="42575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32401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Verbatim Portable 15.6" FHD Monitor LIGHT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8528521210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023942324010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(02)00023942324010(37)02(91)863 (02)00023942324010(37)06(91)863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20023942324014 50023942324015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29544986"/>
                  </a:ext>
                </a:extLst>
              </a:tr>
              <a:tr h="42575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32402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Verbatim Portable 15.6" FHD Touch Monitor LIGHT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8528521210</a:t>
                      </a:r>
                      <a:endParaRPr 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023942324027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(02)00023942324027(37)02(91)863 (02)00023942324027(37)06(91)863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20023942324021 50023942324022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39627955"/>
                  </a:ext>
                </a:extLst>
              </a:tr>
            </a:tbl>
          </a:graphicData>
        </a:graphic>
      </p:graphicFrame>
      <p:graphicFrame>
        <p:nvGraphicFramePr>
          <p:cNvPr id="6" name="Table 15">
            <a:extLst>
              <a:ext uri="{FF2B5EF4-FFF2-40B4-BE49-F238E27FC236}">
                <a16:creationId xmlns:a16="http://schemas.microsoft.com/office/drawing/2014/main" id="{465FA0C2-B9B6-F5D1-1FF6-6F2B4064A8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331806"/>
              </p:ext>
            </p:extLst>
          </p:nvPr>
        </p:nvGraphicFramePr>
        <p:xfrm>
          <a:off x="476262" y="2950330"/>
          <a:ext cx="7923394" cy="366454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523394">
                  <a:extLst>
                    <a:ext uri="{9D8B030D-6E8A-4147-A177-3AD203B41FA5}">
                      <a16:colId xmlns:a16="http://schemas.microsoft.com/office/drawing/2014/main" val="840661436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3546087101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3351195717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1349200239"/>
                    </a:ext>
                  </a:extLst>
                </a:gridCol>
              </a:tblGrid>
              <a:tr h="320339">
                <a:tc>
                  <a:txBody>
                    <a:bodyPr/>
                    <a:lstStyle/>
                    <a:p>
                      <a:r>
                        <a:rPr lang="it-IT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Reorder No.</a:t>
                      </a:r>
                    </a:p>
                  </a:txBody>
                  <a:tcP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32400</a:t>
                      </a:r>
                    </a:p>
                  </a:txBody>
                  <a:tcP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32401</a:t>
                      </a:r>
                    </a:p>
                  </a:txBody>
                  <a:tcP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32402</a:t>
                      </a:r>
                    </a:p>
                  </a:txBody>
                  <a:tcPr>
                    <a:solidFill>
                      <a:srgbClr val="FF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4986480"/>
                  </a:ext>
                </a:extLst>
              </a:tr>
              <a:tr h="238872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Product Dimensions L x W x H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20.8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x 2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03.9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x 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.34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55.5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x 2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21.5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x 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17.25 mm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55.8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x 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222.3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x 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.68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mm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21607853"/>
                  </a:ext>
                </a:extLst>
              </a:tr>
              <a:tr h="238872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Product Weight 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778.2 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682 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973.2 g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50429046"/>
                  </a:ext>
                </a:extLst>
              </a:tr>
              <a:tr h="238872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Units per Pack</a:t>
                      </a:r>
                    </a:p>
                  </a:txBody>
                  <a:tcPr marL="108000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98697035"/>
                  </a:ext>
                </a:extLst>
              </a:tr>
              <a:tr h="238872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Pack Dimensions L x W x H </a:t>
                      </a:r>
                    </a:p>
                  </a:txBody>
                  <a:tcPr marL="108000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462.6 x 280 x 57.5 mm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12371369"/>
                  </a:ext>
                </a:extLst>
              </a:tr>
              <a:tr h="238872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Pack Weight 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1830 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1736 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2028 g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43280904"/>
                  </a:ext>
                </a:extLst>
              </a:tr>
              <a:tr h="238872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Units per Inner Carton</a:t>
                      </a:r>
                    </a:p>
                  </a:txBody>
                  <a:tcPr marL="108000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76757472"/>
                  </a:ext>
                </a:extLst>
              </a:tr>
              <a:tr h="238872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Inner Carton Dimensions L x W x H</a:t>
                      </a:r>
                    </a:p>
                  </a:txBody>
                  <a:tcPr marL="108000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490 x 300 x 130 mm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80383444"/>
                  </a:ext>
                </a:extLst>
              </a:tr>
              <a:tr h="238872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Inner Carton Weight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3760 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4054 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4070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5360503"/>
                  </a:ext>
                </a:extLst>
              </a:tr>
              <a:tr h="238872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Units per Outer Carton</a:t>
                      </a:r>
                    </a:p>
                  </a:txBody>
                  <a:tcPr marL="108000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57686660"/>
                  </a:ext>
                </a:extLst>
              </a:tr>
              <a:tr h="238872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Outer Carton Dimensions L x W x H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520 x 440 x 330 mm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510 x 460 x 325 mm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520 x 440 x 330 mm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17043274"/>
                  </a:ext>
                </a:extLst>
              </a:tr>
              <a:tr h="238872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Outer Cartons Weight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13138 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13246 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14314 g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55599369"/>
                  </a:ext>
                </a:extLst>
              </a:tr>
              <a:tr h="238872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Outer Cartons per Layer </a:t>
                      </a:r>
                    </a:p>
                  </a:txBody>
                  <a:tcPr marL="108000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61179090"/>
                  </a:ext>
                </a:extLst>
              </a:tr>
              <a:tr h="238872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Layers per Pallet</a:t>
                      </a:r>
                    </a:p>
                  </a:txBody>
                  <a:tcPr marL="108000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00833738"/>
                  </a:ext>
                </a:extLst>
              </a:tr>
              <a:tr h="238872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Units per Pallet</a:t>
                      </a:r>
                    </a:p>
                  </a:txBody>
                  <a:tcPr marL="108000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72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91662729"/>
                  </a:ext>
                </a:extLst>
              </a:tr>
            </a:tbl>
          </a:graphicData>
        </a:graphic>
      </p:graphicFrame>
      <p:sp>
        <p:nvSpPr>
          <p:cNvPr id="2" name="Rectangle 8">
            <a:extLst>
              <a:ext uri="{FF2B5EF4-FFF2-40B4-BE49-F238E27FC236}">
                <a16:creationId xmlns:a16="http://schemas.microsoft.com/office/drawing/2014/main" id="{BDBA4571-A1C8-CF5A-B19F-A6F8C773C5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8288" y="2950330"/>
            <a:ext cx="2952728" cy="1461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en-GB" sz="1200" b="1" dirty="0">
                <a:latin typeface="Arial" pitchFamily="34" charset="0"/>
                <a:cs typeface="Arial" pitchFamily="34" charset="0"/>
              </a:rPr>
              <a:t>Pack Content </a:t>
            </a:r>
            <a:r>
              <a:rPr lang="en-US" altLang="en-US" sz="1200" b="1" dirty="0">
                <a:solidFill>
                  <a:srgbClr val="595959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:</a:t>
            </a:r>
          </a:p>
          <a:p>
            <a:r>
              <a:rPr 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• </a:t>
            </a:r>
            <a:r>
              <a:rPr lang="it-IT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Verbatim Portable </a:t>
            </a:r>
            <a:r>
              <a:rPr 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Monitor</a:t>
            </a:r>
            <a:endParaRPr lang="it-IT" sz="11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• USB-C to USB-C cable (1.0m)</a:t>
            </a:r>
          </a:p>
          <a:p>
            <a:r>
              <a:rPr 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• USB-A to USB-C cable (1.0m)</a:t>
            </a:r>
          </a:p>
          <a:p>
            <a:pPr algn="l"/>
            <a:r>
              <a:rPr 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• Mini HDMI-HDMI cable (1.0m)</a:t>
            </a:r>
          </a:p>
          <a:p>
            <a:pPr algn="l"/>
            <a:r>
              <a:rPr 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• EU power supply with UK adapter (5V, 2A)</a:t>
            </a:r>
          </a:p>
          <a:p>
            <a:pPr algn="l"/>
            <a:r>
              <a:rPr 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• Neoprene protection sleeve</a:t>
            </a:r>
          </a:p>
          <a:p>
            <a:pPr algn="l"/>
            <a:r>
              <a:rPr 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• Quick Installation Guide</a:t>
            </a:r>
          </a:p>
        </p:txBody>
      </p:sp>
      <p:pic>
        <p:nvPicPr>
          <p:cNvPr id="8" name="Picture 7" descr="A chart of energy efficiency&#10;&#10;AI-generated content may be incorrect.">
            <a:extLst>
              <a:ext uri="{FF2B5EF4-FFF2-40B4-BE49-F238E27FC236}">
                <a16:creationId xmlns:a16="http://schemas.microsoft.com/office/drawing/2014/main" id="{C275E302-DE18-0008-D5B3-D26D5964DA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4" y="4581128"/>
            <a:ext cx="1008112" cy="2016224"/>
          </a:xfrm>
          <a:prstGeom prst="rect">
            <a:avLst/>
          </a:prstGeom>
          <a:ln>
            <a:noFill/>
          </a:ln>
          <a:effectLst>
            <a:outerShdw blurRad="292100" dist="381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 descr="A chart of energy efficiency&#10;&#10;AI-generated content may be incorrect.">
            <a:extLst>
              <a:ext uri="{FF2B5EF4-FFF2-40B4-BE49-F238E27FC236}">
                <a16:creationId xmlns:a16="http://schemas.microsoft.com/office/drawing/2014/main" id="{4E263CE8-AFBB-7F53-372D-113C358653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2424" y="4581128"/>
            <a:ext cx="1008112" cy="2016224"/>
          </a:xfrm>
          <a:prstGeom prst="rect">
            <a:avLst/>
          </a:prstGeom>
          <a:ln>
            <a:noFill/>
          </a:ln>
          <a:effectLst>
            <a:outerShdw blurRad="292100" dist="381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84891005"/>
      </p:ext>
    </p:extLst>
  </p:cSld>
  <p:clrMapOvr>
    <a:masterClrMapping/>
  </p:clrMapOvr>
  <p:transition>
    <p:zoom/>
  </p:transition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Sales Presenter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0A289E84D687549B9C22D3267D67E2B" ma:contentTypeVersion="0" ma:contentTypeDescription="Create a new document." ma:contentTypeScope="" ma:versionID="1f99c529c2e64103c0a22f4af2dd159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588B3833-FE27-43EF-8C14-FDEDDEF379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93474C3D-72F7-4CA7-A010-7CC989DB345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EA02C61-16F7-4538-A72F-2A73207CA173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8271</TotalTime>
  <Words>837</Words>
  <Application>Microsoft Office PowerPoint</Application>
  <PresentationFormat>Widescreen</PresentationFormat>
  <Paragraphs>146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MS PGothic</vt:lpstr>
      <vt:lpstr>Arial</vt:lpstr>
      <vt:lpstr>Calibri</vt:lpstr>
      <vt:lpstr>Noto Sans</vt:lpstr>
      <vt:lpstr>Red Hat Display</vt:lpstr>
      <vt:lpstr>Verdana</vt:lpstr>
      <vt:lpstr>2_Office Theme</vt:lpstr>
      <vt:lpstr>Sales Presenter</vt:lpstr>
      <vt:lpstr>Portable Monitor LIGHT FHD 1080p Touch &amp; Non-Touch</vt:lpstr>
      <vt:lpstr>Portable Monitor LIGHT FHD 1080p Touch &amp; Non-Touch</vt:lpstr>
      <vt:lpstr>Portable Monitor LIGHT FHD 1080p Touch &amp; Non-Touch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Verbatim GmbH</dc:creator>
  <cp:lastModifiedBy>Malago, Fabrizio</cp:lastModifiedBy>
  <cp:revision>439</cp:revision>
  <cp:lastPrinted>2024-01-26T16:40:29Z</cp:lastPrinted>
  <dcterms:created xsi:type="dcterms:W3CDTF">2014-11-18T09:05:41Z</dcterms:created>
  <dcterms:modified xsi:type="dcterms:W3CDTF">2025-09-12T09:27:15Z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0x010100A0A289E84D687549B9C22D3267D67E2B</vt:lpwstr>
  </property>
</Properties>
</file>